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Default Extension="fntdata" ContentType="application/x-fontdata"/>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embeddedFontLst>
    <p:embeddedFont>
      <p:font typeface="Hind Vadodara" panose="02000000000000000000" pitchFamily="34" charset="0"/>
      <p:regular r:id="rId20"/>
      <p:bold r:id="rId21"/>
    </p:embeddedFont>
    <p:embeddedFont>
      <p:font typeface="EB Garamond" pitchFamily="18" charset="0"/>
      <p:regular r:id="rId22"/>
      <p:bold r:id="rId23"/>
    </p:embeddedFont>
    <p:embeddedFont>
      <p:font typeface="Noto Serif Gujarati" panose="02020502060505020204" pitchFamily="18" charset="0"/>
      <p:regular r:id="rId24"/>
      <p:bold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20" Type="http://schemas.openxmlformats.org/officeDocument/2006/relationships/font" Target="fonts/font1.fntdata"/><Relationship Id="rId21" Type="http://schemas.openxmlformats.org/officeDocument/2006/relationships/font" Target="fonts/font2.fntdata"/><Relationship Id="rId22" Type="http://schemas.openxmlformats.org/officeDocument/2006/relationships/font" Target="fonts/font3.fntdata"/><Relationship Id="rId23" Type="http://schemas.openxmlformats.org/officeDocument/2006/relationships/font" Target="fonts/font4.fntdata"/><Relationship Id="rId24" Type="http://schemas.openxmlformats.org/officeDocument/2006/relationships/font" Target="fonts/font5.fntdata"/><Relationship Id="rId25" Type="http://schemas.openxmlformats.org/officeDocument/2006/relationships/font" Target="fonts/font6.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Jai Mataji. This is a discussion edition. The image is a concept inspired by the father's drawing, not a photo of the site and not an approved design. Today we ask only for approval of a study.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the real temple, not the render. These are family photos from a recent visit. The pink temple, tiled interior, tin-roof shed and paver forecourt are what we have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Separate what is documented from what the Samaj believes and what we still don't know. Elders' memories should be recorded, labeled as oral history.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drawing is the heart of the project. We keep its spirit: a traditional shikhar, an arched porch, warm stone. The next slide shows what must be corrected before it can be built.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four corrections keep the father's design but make it real. Wall thickness, a proper shikhar height, a gentle ramp, and the parikrama path with an abhishek water outlet. Orientation, lightning protection and safe flag access also go to the architect.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Total depth stays 25 ft. Walls take 4 ft. The mandap is still a good size for daily darshan, about 15–20 people, and actually wider than the drawing showed.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not deciding today whether to restore or rebuild. The structural survey and priest consultation will show which path is right. Both protect Mataji's sacred identity.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Mataji's biggest gathering is Navratri, so the open chowk matters more than extra buildings. Visitor services stay at the edges. If the plot is small, shrink the chowk first and keep the parikrama.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AI illustration inspired by the father's drawing. It shows the feeling we want: carved sandstone, a proper shikhar, an easy approach. Details like the toilet near the temple and the ramp length will change in the real design.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Steps 1 to 3 are what we ask approval for today. Steps 4 and 5 come back to the Samaj as separate decisions. No digging during the monsoon; the priest will set the bhoomi pujan muhurat.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not asking for construction money today. A real total comes only after the survey, design and three comparable bids. Keeping two pots means optional extras can never weaken the temple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Elders will ask about land, money and Mataji, in that order. Clear trust papers, a small accountable committee and monthly reporting build the confidence NRI and local donors need.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Proposed resolution: The Samaj approves only a feasibility and design study for the Shri Bhagwati Mataji Mandir, Gulal; this does not authorise demolition, murti relocation, construction contracts or a final capital budget. Next 30 days: family volunteer collects photos, 360 video, measurements and facing direction; priest and elders record rituals and history; trustees bring land, trust and bank papers.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7F3EC"/>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02320"/>
            <a:ext cx="10566400" cy="528241"/>
          </a:xfrm>
          <a:prstGeom prst="rect">
            <a:avLst/>
          </a:prstGeom>
          <a:noFill/>
          <a:ln/>
        </p:spPr>
        <p:txBody>
          <a:bodyPr wrap="square" lIns="0" tIns="0" rIns="0" bIns="0" rtlCol="0" anchor="t"/>
          <a:lstStyle>
            <a:lvl1pPr algn="l" indent="0" marL="0">
              <a:lnSpc>
                <a:spcPct val="115000"/>
              </a:lnSpc>
              <a:buNone/>
              <a:defRPr lang="en-US" sz="3200" dirty="0">
                <a:solidFill>
                  <a:srgbClr val="1E3832"/>
                </a:solidFill>
                <a:latin typeface="Noto Serif Gujarati" pitchFamily="34" charset="0"/>
                <a:ea typeface="Noto Serif Gujarati" pitchFamily="34" charset="-122"/>
                <a:cs typeface="Noto Serif Gujarati" pitchFamily="34" charset="-120"/>
              </a:defRPr>
            </a:lvl1pPr>
          </a:lstStyle>
          <a:p>
            <a:pPr algn="l" indent="0" marL="0">
              <a:lnSpc>
                <a:spcPct val="115000"/>
              </a:lnSpc>
              <a:buNone/>
            </a:pPr>
            <a:endParaRPr lang="en-US" sz="3200" dirty="0">
              <a:latin typeface="Noto Serif Gujarati" charset="0"/>
              <a:ea typeface="Noto Serif Gujarati" charset="0"/>
              <a:cs typeface="Noto Serif Gujarati" charset="0"/>
            </a:endParaRPr>
          </a:p>
        </p:txBody>
      </p:sp>
      <p:sp>
        <p:nvSpPr>
          <p:cNvPr id="3" name="Text Placeholder 2"/>
          <p:cNvSpPr/>
          <p:nvPr>
            <p:ph idx="101" type="body"/>
          </p:nvPr>
        </p:nvSpPr>
        <p:spPr>
          <a:xfrm>
            <a:off x="812800" y="1935361"/>
            <a:ext cx="10566400" cy="4109839"/>
          </a:xfrm>
          <a:prstGeom prst="rect">
            <a:avLst/>
          </a:prstGeom>
          <a:noFill/>
          <a:ln/>
        </p:spPr>
        <p:txBody>
          <a:bodyPr wrap="square" lIns="0" tIns="0" rIns="0" bIns="0" rtlCol="0" anchor="t"/>
          <a:lstStyle>
            <a:lvl1pPr algn="l" indent="0" marL="0">
              <a:lnSpc>
                <a:spcPct val="140000"/>
              </a:lnSpc>
              <a:buNone/>
              <a:defRPr lang="en-US" sz="1600" dirty="0">
                <a:solidFill>
                  <a:srgbClr val="1E3832"/>
                </a:solidFill>
                <a:latin typeface="Hind Vadodara" pitchFamily="34" charset="0"/>
                <a:ea typeface="Hind Vadodara" pitchFamily="34" charset="-122"/>
                <a:cs typeface="Hind Vadodara" pitchFamily="34" charset="-120"/>
              </a:defRPr>
            </a:lvl1pPr>
          </a:lstStyle>
          <a:p>
            <a:pPr algn="l" indent="0" marL="0">
              <a:lnSpc>
                <a:spcPct val="140000"/>
              </a:lnSpc>
              <a:buNone/>
            </a:pPr>
            <a:endParaRPr lang="en-US" sz="1600" dirty="0">
              <a:latin typeface="Hind Vadodara" charset="0"/>
              <a:ea typeface="Hind Vadodara" charset="0"/>
              <a:cs typeface="Hind Vadodara"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F3EC"/>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02320"/>
            <a:ext cx="10566400" cy="528241"/>
          </a:xfrm>
          <a:prstGeom prst="rect">
            <a:avLst/>
          </a:prstGeom>
          <a:noFill/>
          <a:ln/>
        </p:spPr>
        <p:txBody>
          <a:bodyPr wrap="square" lIns="0" tIns="0" rIns="0" bIns="0" rtlCol="0" anchor="t"/>
          <a:lstStyle>
            <a:lvl1pPr algn="l" indent="0" marL="0">
              <a:lnSpc>
                <a:spcPct val="115000"/>
              </a:lnSpc>
              <a:buNone/>
              <a:defRPr lang="en-US" sz="3200" dirty="0">
                <a:solidFill>
                  <a:srgbClr val="1E3832"/>
                </a:solidFill>
                <a:latin typeface="Noto Serif Gujarati" pitchFamily="34" charset="0"/>
                <a:ea typeface="Noto Serif Gujarati" pitchFamily="34" charset="-122"/>
                <a:cs typeface="Noto Serif Gujarati" pitchFamily="34" charset="-120"/>
              </a:defRPr>
            </a:lvl1pPr>
          </a:lstStyle>
          <a:p>
            <a:pPr algn="l" indent="0" marL="0">
              <a:lnSpc>
                <a:spcPct val="115000"/>
              </a:lnSpc>
              <a:buNone/>
            </a:pPr>
            <a:endParaRPr lang="en-US" sz="3200" dirty="0">
              <a:latin typeface="Noto Serif Gujarati" charset="0"/>
              <a:ea typeface="Noto Serif Gujarati" charset="0"/>
              <a:cs typeface="Noto Serif Gujarati" charset="0"/>
            </a:endParaRPr>
          </a:p>
        </p:txBody>
      </p:sp>
      <p:sp>
        <p:nvSpPr>
          <p:cNvPr id="3" name="Text Placeholder 2"/>
          <p:cNvSpPr/>
          <p:nvPr>
            <p:ph idx="101" type="body"/>
          </p:nvPr>
        </p:nvSpPr>
        <p:spPr>
          <a:xfrm>
            <a:off x="812800" y="1935361"/>
            <a:ext cx="10566400" cy="4109839"/>
          </a:xfrm>
          <a:prstGeom prst="rect">
            <a:avLst/>
          </a:prstGeom>
          <a:noFill/>
          <a:ln/>
        </p:spPr>
        <p:txBody>
          <a:bodyPr wrap="square" lIns="0" tIns="0" rIns="0" bIns="0" rtlCol="0" anchor="t"/>
          <a:lstStyle>
            <a:lvl1pPr algn="l" indent="0" marL="0">
              <a:lnSpc>
                <a:spcPct val="140000"/>
              </a:lnSpc>
              <a:buNone/>
              <a:defRPr lang="en-US" sz="1600" dirty="0">
                <a:solidFill>
                  <a:srgbClr val="1E3832"/>
                </a:solidFill>
                <a:latin typeface="Hind Vadodara" pitchFamily="34" charset="0"/>
                <a:ea typeface="Hind Vadodara" pitchFamily="34" charset="-122"/>
                <a:cs typeface="Hind Vadodara" pitchFamily="34" charset="-120"/>
              </a:defRPr>
            </a:lvl1pPr>
          </a:lstStyle>
          <a:p>
            <a:pPr algn="l" indent="0" marL="0">
              <a:lnSpc>
                <a:spcPct val="140000"/>
              </a:lnSpc>
              <a:buNone/>
            </a:pPr>
            <a:endParaRPr lang="en-US" sz="1600" dirty="0">
              <a:latin typeface="Hind Vadodara" charset="0"/>
              <a:ea typeface="Hind Vadodara" charset="0"/>
              <a:cs typeface="Hind Vadodara"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jpeg"/><Relationship Id="rId3" Type="http://schemas.openxmlformats.org/officeDocument/2006/relationships/image" Target="../media/image-2-3.jpeg"/><Relationship Id="rId4" Type="http://schemas.openxmlformats.org/officeDocument/2006/relationships/slideLayout" Target="../slideLayouts/slideLayout2.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3832"/>
        </a:solidFill>
      </p:bgPr>
    </p:bg>
    <p:spTree>
      <p:nvGrpSpPr>
        <p:cNvPr id="1" name=""/>
        <p:cNvGrpSpPr/>
        <p:nvPr/>
      </p:nvGrpSpPr>
      <p:grpSpPr>
        <a:xfrm>
          <a:off x="0" y="0"/>
          <a:ext cx="0" cy="0"/>
          <a:chOff x="0" y="0"/>
          <a:chExt cx="0" cy="0"/>
        </a:xfrm>
      </p:grpSpPr>
      <p:pic>
        <p:nvPicPr>
          <p:cNvPr id="2" name="Image 0" descr="Concept render of the proposed Shri Bhagwati Mataji Mandir with shikhar and saffron flag">    </p:cNvPr>
          <p:cNvPicPr>
            <a:picLocks noChangeAspect="1"/>
          </p:cNvPicPr>
          <p:nvPr/>
        </p:nvPicPr>
        <p:blipFill>
          <a:blip r:embed="rId1"/>
          <a:srcRect l="17901" r="17901" t="0" b="0"/>
          <a:stretch/>
        </p:blipFill>
        <p:spPr>
          <a:xfrm>
            <a:off x="5588000" y="0"/>
            <a:ext cx="6604000" cy="6858000"/>
          </a:xfrm>
          <a:prstGeom prst="rect">
            <a:avLst/>
          </a:prstGeom>
        </p:spPr>
      </p:pic>
      <p:sp>
        <p:nvSpPr>
          <p:cNvPr id="3" name="Text 0"/>
          <p:cNvSpPr/>
          <p:nvPr/>
        </p:nvSpPr>
        <p:spPr>
          <a:xfrm>
            <a:off x="812800" y="1566069"/>
            <a:ext cx="444754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D9B77A"/>
                </a:solidFill>
                <a:latin typeface="Hind Vadodara" pitchFamily="34" charset="0"/>
                <a:ea typeface="Hind Vadodara" pitchFamily="34" charset="-122"/>
                <a:cs typeface="Hind Vadodara" pitchFamily="34" charset="-120"/>
              </a:rPr>
              <a:t>ગુલાલ · જંબુસર · ભરૂચ</a:t>
            </a:r>
            <a:endParaRPr lang="en-US" sz="1200" dirty="0">
              <a:latin typeface="Hind Vadodara" charset="0"/>
              <a:ea typeface="Hind Vadodara" charset="0"/>
              <a:cs typeface="Hind Vadodara" charset="0"/>
            </a:endParaRPr>
          </a:p>
        </p:txBody>
      </p:sp>
      <p:sp>
        <p:nvSpPr>
          <p:cNvPr id="4" name="Text 1"/>
          <p:cNvSpPr/>
          <p:nvPr>
            <p:ph type="title"/>
          </p:nvPr>
        </p:nvSpPr>
        <p:spPr>
          <a:xfrm>
            <a:off x="812800" y="1982589"/>
            <a:ext cx="4578350" cy="1478161"/>
          </a:xfrm>
          <a:prstGeom prst="rect">
            <a:avLst/>
          </a:prstGeom>
          <a:noFill/>
          <a:ln/>
        </p:spPr>
        <p:txBody>
          <a:bodyPr wrap="square" lIns="0" tIns="0" rIns="0" bIns="0" rtlCol="0" anchor="t">
            <a:normAutofit/>
          </a:bodyPr>
          <a:lstStyle/>
          <a:p>
            <a:pPr algn="l" indent="0" marL="0">
              <a:lnSpc>
                <a:spcPts val="5720"/>
              </a:lnSpc>
              <a:buNone/>
            </a:pPr>
            <a:r>
              <a:rPr lang="en-US" sz="4400" b="1" i="0" dirty="0">
                <a:solidFill>
                  <a:srgbClr val="F7F3EC"/>
                </a:solidFill>
                <a:latin typeface="Noto Serif Gujarati" pitchFamily="18" charset="0"/>
                <a:ea typeface="Noto Serif Gujarati" pitchFamily="18" charset="-122"/>
                <a:cs typeface="Noto Serif Gujarati" pitchFamily="18" charset="-120"/>
              </a:rPr>
              <a:t>શ્રી ભગવતી માતાજી મંદિર</a:t>
            </a:r>
            <a:endParaRPr lang="en-US" sz="4400" dirty="0">
              <a:latin typeface="Noto Serif Gujarati" charset="0"/>
              <a:ea typeface="Noto Serif Gujarati" charset="0"/>
              <a:cs typeface="Noto Serif Gujarati" charset="0"/>
            </a:endParaRPr>
          </a:p>
        </p:txBody>
      </p:sp>
      <p:sp>
        <p:nvSpPr>
          <p:cNvPr id="5" name="Text 2"/>
          <p:cNvSpPr/>
          <p:nvPr/>
        </p:nvSpPr>
        <p:spPr>
          <a:xfrm>
            <a:off x="812800" y="3638550"/>
            <a:ext cx="4578350" cy="416520"/>
          </a:xfrm>
          <a:prstGeom prst="rect">
            <a:avLst/>
          </a:prstGeom>
          <a:noFill/>
          <a:ln/>
        </p:spPr>
        <p:txBody>
          <a:bodyPr wrap="square" lIns="0" tIns="0" rIns="0" bIns="0" rtlCol="0" anchor="t">
            <a:normAutofit/>
          </a:bodyPr>
          <a:lstStyle/>
          <a:p>
            <a:pPr algn="l" indent="0" marL="0">
              <a:lnSpc>
                <a:spcPts val="3080"/>
              </a:lnSpc>
              <a:buNone/>
            </a:pPr>
            <a:r>
              <a:rPr lang="en-US" sz="2800" dirty="0">
                <a:solidFill>
                  <a:srgbClr val="D9B77A"/>
                </a:solidFill>
                <a:latin typeface="EB Garamond" pitchFamily="18" charset="0"/>
                <a:ea typeface="EB Garamond" pitchFamily="18" charset="-122"/>
                <a:cs typeface="EB Garamond" pitchFamily="18" charset="-120"/>
              </a:rPr>
              <a:t>Shri Bhagwati Mataji Mandir</a:t>
            </a:r>
            <a:endParaRPr lang="en-US" sz="2800" dirty="0">
              <a:latin typeface="EB Garamond" charset="0"/>
              <a:ea typeface="EB Garamond" charset="0"/>
              <a:cs typeface="EB Garamond" charset="0"/>
            </a:endParaRPr>
          </a:p>
        </p:txBody>
      </p:sp>
      <p:pic>
        <p:nvPicPr>
          <p:cNvPr id="6" name="Image 1" descr="line">    </p:cNvPr>
          <p:cNvPicPr>
            <a:picLocks noChangeAspect="1"/>
          </p:cNvPicPr>
          <p:nvPr/>
        </p:nvPicPr>
        <p:blipFill>
          <a:blip r:embed="rId2"/>
          <a:srcRect l="0" r="0" t="0" b="0"/>
          <a:stretch/>
        </p:blipFill>
        <p:spPr>
          <a:xfrm>
            <a:off x="812800" y="4232870"/>
            <a:ext cx="1016000" cy="12700"/>
          </a:xfrm>
          <a:prstGeom prst="rect">
            <a:avLst/>
          </a:prstGeom>
        </p:spPr>
      </p:pic>
      <p:sp>
        <p:nvSpPr>
          <p:cNvPr id="7" name="Text 3"/>
          <p:cNvSpPr/>
          <p:nvPr/>
        </p:nvSpPr>
        <p:spPr>
          <a:xfrm>
            <a:off x="812800" y="4448770"/>
            <a:ext cx="4578350" cy="665361"/>
          </a:xfrm>
          <a:prstGeom prst="rect">
            <a:avLst/>
          </a:prstGeom>
          <a:noFill/>
          <a:ln/>
        </p:spPr>
        <p:txBody>
          <a:bodyPr wrap="square" lIns="0" tIns="0" rIns="0" bIns="0" rtlCol="0" anchor="t">
            <a:normAutofit/>
          </a:bodyPr>
          <a:lstStyle/>
          <a:p>
            <a:pPr algn="l" indent="0" marL="0">
              <a:lnSpc>
                <a:spcPts val="2520"/>
              </a:lnSpc>
              <a:buNone/>
            </a:pPr>
            <a:r>
              <a:rPr lang="en-US" sz="1800" dirty="0">
                <a:solidFill>
                  <a:srgbClr val="E6DDCB"/>
                </a:solidFill>
                <a:latin typeface="Hind Vadodara" pitchFamily="34" charset="0"/>
                <a:ea typeface="Hind Vadodara" pitchFamily="34" charset="-122"/>
                <a:cs typeface="Hind Vadodara" pitchFamily="34" charset="-120"/>
              </a:rPr>
              <a:t>આવનારી પેઢી માટેનું મંદિર</a:t>
            </a:r>
            <a:endParaRPr lang="en-US" sz="1800" dirty="0">
              <a:latin typeface="Hind Vadodara" charset="0"/>
              <a:ea typeface="Hind Vadodara" charset="0"/>
              <a:cs typeface="Hind Vadodara" charset="0"/>
            </a:endParaRPr>
          </a:p>
          <a:p>
            <a:pPr algn="l" indent="0" marL="0">
              <a:lnSpc>
                <a:spcPts val="2520"/>
              </a:lnSpc>
              <a:buNone/>
            </a:pPr>
            <a:r>
              <a:rPr lang="en-US" sz="1800" dirty="0">
                <a:solidFill>
                  <a:srgbClr val="E6DDCB"/>
                </a:solidFill>
                <a:latin typeface="Hind Vadodara" pitchFamily="34" charset="0"/>
                <a:ea typeface="Hind Vadodara" pitchFamily="34" charset="-122"/>
                <a:cs typeface="Hind Vadodara" pitchFamily="34" charset="-120"/>
              </a:rPr>
              <a:t>A temple for the next generation</a:t>
            </a:r>
            <a:endParaRPr lang="en-US" sz="1800" dirty="0">
              <a:latin typeface="Hind Vadodara" charset="0"/>
              <a:ea typeface="Hind Vadodara" charset="0"/>
              <a:cs typeface="Hind Vadodara" charset="0"/>
            </a:endParaRPr>
          </a:p>
        </p:txBody>
      </p:sp>
      <p:sp>
        <p:nvSpPr>
          <p:cNvPr id="8" name="Text 4"/>
          <p:cNvSpPr/>
          <p:nvPr/>
        </p:nvSpPr>
        <p:spPr>
          <a:xfrm>
            <a:off x="812800" y="6238280"/>
            <a:ext cx="45783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BFD0C9"/>
                </a:solidFill>
                <a:latin typeface="Hind Vadodara" pitchFamily="34" charset="0"/>
                <a:ea typeface="Hind Vadodara" pitchFamily="34" charset="-122"/>
                <a:cs typeface="Hind Vadodara" pitchFamily="34" charset="-120"/>
              </a:rPr>
              <a:t>કપિલ બ્રાહ્મણ સમાજ, કાવી · Discussion edition · 1 Nov 2026</a:t>
            </a:r>
            <a:endParaRPr lang="en-US" sz="1200" dirty="0">
              <a:latin typeface="Hind Vadodara" charset="0"/>
              <a:ea typeface="Hind Vadodara" charset="0"/>
              <a:cs typeface="Hind Vadodara" charset="0"/>
            </a:endParaRPr>
          </a:p>
        </p:txBody>
      </p:sp>
      <p:sp>
        <p:nvSpPr>
          <p:cNvPr id="9" name="Text 5"/>
          <p:cNvSpPr/>
          <p:nvPr/>
        </p:nvSpPr>
        <p:spPr>
          <a:xfrm>
            <a:off x="5765800" y="6289080"/>
            <a:ext cx="3556000" cy="314920"/>
          </a:xfrm>
          <a:prstGeom prst="roundRect">
            <a:avLst>
              <a:gd name="adj" fmla="val 16131"/>
            </a:avLst>
          </a:prstGeom>
          <a:solidFill>
            <a:srgbClr val="1E3832"/>
          </a:solidFill>
          <a:ln/>
        </p:spPr>
        <p:txBody>
          <a:bodyPr wrap="square" lIns="112121" tIns="35921" rIns="13061" bIns="10521" rtlCol="0" anchor="t">
            <a:normAutofit/>
          </a:bodyPr>
          <a:lstStyle/>
          <a:p>
            <a:pPr algn="l" indent="0" marL="0">
              <a:lnSpc>
                <a:spcPts val="1680"/>
              </a:lnSpc>
              <a:buNone/>
            </a:pPr>
            <a:r>
              <a:rPr lang="en-US" sz="1200" b="1" dirty="0">
                <a:solidFill>
                  <a:srgbClr val="F7F3EC"/>
                </a:solidFill>
                <a:latin typeface="Hind Vadodara" pitchFamily="34" charset="0"/>
                <a:ea typeface="Hind Vadodara" pitchFamily="34" charset="-122"/>
                <a:cs typeface="Hind Vadodara" pitchFamily="34" charset="-120"/>
              </a:rPr>
              <a:t>Concept only · ફક્ત કલ્પના</a:t>
            </a:r>
            <a:endParaRPr lang="en-US" sz="1200" dirty="0">
              <a:latin typeface="Hind Vadodara" charset="0"/>
              <a:ea typeface="Hind Vadodara" charset="0"/>
              <a:cs typeface="Hind Vadodara"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C"/>
        </a:solidFill>
      </p:bgPr>
    </p:bg>
    <p:spTree>
      <p:nvGrpSpPr>
        <p:cNvPr id="1" name=""/>
        <p:cNvGrpSpPr/>
        <p:nvPr/>
      </p:nvGrpSpPr>
      <p:grpSpPr>
        <a:xfrm>
          <a:off x="0" y="0"/>
          <a:ext cx="0" cy="0"/>
          <a:chOff x="0" y="0"/>
          <a:chExt cx="0" cy="0"/>
        </a:xfrm>
      </p:grpSpPr>
      <p:sp>
        <p:nvSpPr>
          <p:cNvPr id="2" name="Text 0"/>
          <p:cNvSpPr/>
          <p:nvPr/>
        </p:nvSpPr>
        <p:spPr>
          <a:xfrm>
            <a:off x="812800" y="7112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5602A"/>
                </a:solidFill>
                <a:latin typeface="Hind Vadodara" pitchFamily="34" charset="0"/>
                <a:ea typeface="Hind Vadodara" pitchFamily="34" charset="-122"/>
                <a:cs typeface="Hind Vadodara" pitchFamily="34" charset="-120"/>
              </a:rPr>
              <a:t>01 · આજે · TODAY</a:t>
            </a:r>
            <a:endParaRPr lang="en-US" sz="1200" dirty="0">
              <a:latin typeface="Hind Vadodara" charset="0"/>
              <a:ea typeface="Hind Vadodara" charset="0"/>
              <a:cs typeface="Hind Vadodara" charset="0"/>
            </a:endParaRPr>
          </a:p>
        </p:txBody>
      </p:sp>
      <p:sp>
        <p:nvSpPr>
          <p:cNvPr id="3" name="Text 1"/>
          <p:cNvSpPr/>
          <p:nvPr>
            <p:ph type="title"/>
          </p:nvPr>
        </p:nvSpPr>
        <p:spPr>
          <a:xfrm>
            <a:off x="812800" y="1102320"/>
            <a:ext cx="10883392" cy="553641"/>
          </a:xfrm>
          <a:prstGeom prst="rect">
            <a:avLst/>
          </a:prstGeom>
          <a:noFill/>
          <a:ln/>
        </p:spPr>
        <p:txBody>
          <a:bodyPr wrap="square" lIns="0" tIns="0" rIns="0" bIns="0" rtlCol="0" anchor="t">
            <a:normAutofit/>
          </a:bodyPr>
          <a:lstStyle/>
          <a:p>
            <a:pPr algn="l" indent="0" marL="0">
              <a:lnSpc>
                <a:spcPts val="4160"/>
              </a:lnSpc>
              <a:buNone/>
            </a:pPr>
            <a:r>
              <a:rPr lang="en-US" sz="3200" b="1" i="0" dirty="0">
                <a:solidFill>
                  <a:srgbClr val="1E3832"/>
                </a:solidFill>
                <a:latin typeface="Noto Serif Gujarati" pitchFamily="18" charset="0"/>
                <a:ea typeface="Noto Serif Gujarati" pitchFamily="18" charset="-122"/>
                <a:cs typeface="Noto Serif Gujarati" pitchFamily="18" charset="-120"/>
              </a:rPr>
              <a:t>આજનું આપણું મંદિર</a:t>
            </a:r>
            <a:endParaRPr lang="en-US" sz="3200" dirty="0">
              <a:latin typeface="Noto Serif Gujarati" charset="0"/>
              <a:ea typeface="Noto Serif Gujarati" charset="0"/>
              <a:cs typeface="Noto Serif Gujarati" charset="0"/>
            </a:endParaRPr>
          </a:p>
        </p:txBody>
      </p:sp>
      <p:sp>
        <p:nvSpPr>
          <p:cNvPr id="4" name="Text 2"/>
          <p:cNvSpPr/>
          <p:nvPr/>
        </p:nvSpPr>
        <p:spPr>
          <a:xfrm>
            <a:off x="812800" y="1655961"/>
            <a:ext cx="10883392" cy="330200"/>
          </a:xfrm>
          <a:prstGeom prst="rect">
            <a:avLst/>
          </a:prstGeom>
          <a:noFill/>
          <a:ln/>
        </p:spPr>
        <p:txBody>
          <a:bodyPr wrap="square" lIns="0" tIns="0" rIns="0" bIns="0" rtlCol="0" anchor="t">
            <a:normAutofit/>
          </a:bodyPr>
          <a:lstStyle/>
          <a:p>
            <a:pPr algn="l" indent="0" marL="0">
              <a:lnSpc>
                <a:spcPts val="2400"/>
              </a:lnSpc>
              <a:buNone/>
            </a:pPr>
            <a:r>
              <a:rPr lang="en-US" sz="2000" dirty="0">
                <a:solidFill>
                  <a:srgbClr val="7A2E3A"/>
                </a:solidFill>
                <a:latin typeface="EB Garamond" pitchFamily="18" charset="0"/>
                <a:ea typeface="EB Garamond" pitchFamily="18" charset="-122"/>
                <a:cs typeface="EB Garamond" pitchFamily="18" charset="-120"/>
              </a:rPr>
              <a:t>Our temple today, in real photographs</a:t>
            </a:r>
            <a:endParaRPr lang="en-US" sz="2000" dirty="0">
              <a:latin typeface="EB Garamond" charset="0"/>
              <a:ea typeface="EB Garamond" charset="0"/>
              <a:cs typeface="EB Garamond" charset="0"/>
            </a:endParaRPr>
          </a:p>
        </p:txBody>
      </p:sp>
      <p:pic>
        <p:nvPicPr>
          <p:cNvPr id="5" name="Image 0" descr="Pink temple porch with steps, tiled walls and a tin-roof shed">    </p:cNvPr>
          <p:cNvPicPr>
            <a:picLocks noChangeAspect="1"/>
          </p:cNvPicPr>
          <p:nvPr/>
        </p:nvPicPr>
        <p:blipFill>
          <a:blip r:embed="rId1"/>
          <a:srcRect l="0" r="0" t="7392" b="7392"/>
          <a:stretch/>
        </p:blipFill>
        <p:spPr>
          <a:xfrm>
            <a:off x="812800" y="2138561"/>
            <a:ext cx="3384550" cy="2159000"/>
          </a:xfrm>
          <a:prstGeom prst="roundRect">
            <a:avLst>
              <a:gd name="adj" fmla="val 3529"/>
            </a:avLst>
          </a:prstGeom>
        </p:spPr>
      </p:pic>
      <p:sp>
        <p:nvSpPr>
          <p:cNvPr id="6" name="Text 3"/>
          <p:cNvSpPr/>
          <p:nvPr/>
        </p:nvSpPr>
        <p:spPr>
          <a:xfrm>
            <a:off x="812800" y="4373761"/>
            <a:ext cx="3488233" cy="471091"/>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3E4A47"/>
                </a:solidFill>
                <a:latin typeface="Hind Vadodara" pitchFamily="34" charset="0"/>
                <a:ea typeface="Hind Vadodara" pitchFamily="34" charset="-122"/>
                <a:cs typeface="Hind Vadodara" pitchFamily="34" charset="-120"/>
              </a:rPr>
              <a:t>ઓસરી અને પગથિયાં</a:t>
            </a:r>
            <a:endParaRPr lang="en-US" sz="1300" dirty="0">
              <a:latin typeface="Hind Vadodara" charset="0"/>
              <a:ea typeface="Hind Vadodara" charset="0"/>
              <a:cs typeface="Hind Vadodara" charset="0"/>
            </a:endParaRPr>
          </a:p>
          <a:p>
            <a:pPr algn="l" indent="0" marL="0">
              <a:lnSpc>
                <a:spcPts val="1755"/>
              </a:lnSpc>
              <a:buNone/>
            </a:pPr>
            <a:r>
              <a:rPr lang="en-US" sz="1300" dirty="0">
                <a:solidFill>
                  <a:srgbClr val="3E4A47"/>
                </a:solidFill>
                <a:latin typeface="Hind Vadodara" pitchFamily="34" charset="0"/>
                <a:ea typeface="Hind Vadodara" pitchFamily="34" charset="-122"/>
                <a:cs typeface="Hind Vadodara" pitchFamily="34" charset="-120"/>
              </a:rPr>
              <a:t>Porch, steps and shed</a:t>
            </a:r>
            <a:endParaRPr lang="en-US" sz="1300" dirty="0">
              <a:latin typeface="Hind Vadodara" charset="0"/>
              <a:ea typeface="Hind Vadodara" charset="0"/>
              <a:cs typeface="Hind Vadodara" charset="0"/>
            </a:endParaRPr>
          </a:p>
        </p:txBody>
      </p:sp>
      <p:pic>
        <p:nvPicPr>
          <p:cNvPr id="7" name="Image 1" descr="Benches under the shed with paver flooring and fields beyond">    </p:cNvPr>
          <p:cNvPicPr>
            <a:picLocks noChangeAspect="1"/>
          </p:cNvPicPr>
          <p:nvPr/>
        </p:nvPicPr>
        <p:blipFill>
          <a:blip r:embed="rId2"/>
          <a:srcRect l="0" r="0" t="7392" b="7392"/>
          <a:stretch/>
        </p:blipFill>
        <p:spPr>
          <a:xfrm>
            <a:off x="4402634" y="2138561"/>
            <a:ext cx="3384550" cy="2159000"/>
          </a:xfrm>
          <a:prstGeom prst="roundRect">
            <a:avLst>
              <a:gd name="adj" fmla="val 3529"/>
            </a:avLst>
          </a:prstGeom>
        </p:spPr>
      </p:pic>
      <p:sp>
        <p:nvSpPr>
          <p:cNvPr id="8" name="Text 4"/>
          <p:cNvSpPr/>
          <p:nvPr/>
        </p:nvSpPr>
        <p:spPr>
          <a:xfrm>
            <a:off x="4402634" y="4373761"/>
            <a:ext cx="3488335" cy="471091"/>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3E4A47"/>
                </a:solidFill>
                <a:latin typeface="Hind Vadodara" pitchFamily="34" charset="0"/>
                <a:ea typeface="Hind Vadodara" pitchFamily="34" charset="-122"/>
                <a:cs typeface="Hind Vadodara" pitchFamily="34" charset="-120"/>
              </a:rPr>
              <a:t>છાંયડો, બાંકડા અને ખેતર</a:t>
            </a:r>
            <a:endParaRPr lang="en-US" sz="1300" dirty="0">
              <a:latin typeface="Hind Vadodara" charset="0"/>
              <a:ea typeface="Hind Vadodara" charset="0"/>
              <a:cs typeface="Hind Vadodara" charset="0"/>
            </a:endParaRPr>
          </a:p>
          <a:p>
            <a:pPr algn="l" indent="0" marL="0">
              <a:lnSpc>
                <a:spcPts val="1755"/>
              </a:lnSpc>
              <a:buNone/>
            </a:pPr>
            <a:r>
              <a:rPr lang="en-US" sz="1300" dirty="0">
                <a:solidFill>
                  <a:srgbClr val="3E4A47"/>
                </a:solidFill>
                <a:latin typeface="Hind Vadodara" pitchFamily="34" charset="0"/>
                <a:ea typeface="Hind Vadodara" pitchFamily="34" charset="-122"/>
                <a:cs typeface="Hind Vadodara" pitchFamily="34" charset="-120"/>
              </a:rPr>
              <a:t>Shade, benches, open fields</a:t>
            </a:r>
            <a:endParaRPr lang="en-US" sz="1300" dirty="0">
              <a:latin typeface="Hind Vadodara" charset="0"/>
              <a:ea typeface="Hind Vadodara" charset="0"/>
              <a:cs typeface="Hind Vadodara" charset="0"/>
            </a:endParaRPr>
          </a:p>
        </p:txBody>
      </p:sp>
      <p:pic>
        <p:nvPicPr>
          <p:cNvPr id="9" name="Image 2" descr="Family gathered on the temple steps">    </p:cNvPr>
          <p:cNvPicPr>
            <a:picLocks noChangeAspect="1"/>
          </p:cNvPicPr>
          <p:nvPr/>
        </p:nvPicPr>
        <p:blipFill>
          <a:blip r:embed="rId3"/>
          <a:srcRect l="0" r="0" t="7392" b="7392"/>
          <a:stretch/>
        </p:blipFill>
        <p:spPr>
          <a:xfrm>
            <a:off x="7992566" y="2138561"/>
            <a:ext cx="3384550" cy="2159000"/>
          </a:xfrm>
          <a:prstGeom prst="roundRect">
            <a:avLst>
              <a:gd name="adj" fmla="val 3529"/>
            </a:avLst>
          </a:prstGeom>
        </p:spPr>
      </p:pic>
      <p:sp>
        <p:nvSpPr>
          <p:cNvPr id="10" name="Text 5"/>
          <p:cNvSpPr/>
          <p:nvPr/>
        </p:nvSpPr>
        <p:spPr>
          <a:xfrm>
            <a:off x="7992566" y="4373761"/>
            <a:ext cx="3488233" cy="471091"/>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3E4A47"/>
                </a:solidFill>
                <a:latin typeface="Hind Vadodara" pitchFamily="34" charset="0"/>
                <a:ea typeface="Hind Vadodara" pitchFamily="34" charset="-122"/>
                <a:cs typeface="Hind Vadodara" pitchFamily="34" charset="-120"/>
              </a:rPr>
              <a:t>પરિવાર માતાજીના આંગણે</a:t>
            </a:r>
            <a:endParaRPr lang="en-US" sz="1300" dirty="0">
              <a:latin typeface="Hind Vadodara" charset="0"/>
              <a:ea typeface="Hind Vadodara" charset="0"/>
              <a:cs typeface="Hind Vadodara" charset="0"/>
            </a:endParaRPr>
          </a:p>
          <a:p>
            <a:pPr algn="l" indent="0" marL="0">
              <a:lnSpc>
                <a:spcPts val="1755"/>
              </a:lnSpc>
              <a:buNone/>
            </a:pPr>
            <a:r>
              <a:rPr lang="en-US" sz="1300" dirty="0">
                <a:solidFill>
                  <a:srgbClr val="3E4A47"/>
                </a:solidFill>
                <a:latin typeface="Hind Vadodara" pitchFamily="34" charset="0"/>
                <a:ea typeface="Hind Vadodara" pitchFamily="34" charset="-122"/>
                <a:cs typeface="Hind Vadodara" pitchFamily="34" charset="-120"/>
              </a:rPr>
              <a:t>Family at Mataji’s doorstep</a:t>
            </a:r>
            <a:endParaRPr lang="en-US" sz="1300" dirty="0">
              <a:latin typeface="Hind Vadodara" charset="0"/>
              <a:ea typeface="Hind Vadodara" charset="0"/>
              <a:cs typeface="Hind Vadodara" charset="0"/>
            </a:endParaRPr>
          </a:p>
        </p:txBody>
      </p:sp>
      <p:sp>
        <p:nvSpPr>
          <p:cNvPr id="11" name="Shape 6"/>
          <p:cNvSpPr/>
          <p:nvPr/>
        </p:nvSpPr>
        <p:spPr>
          <a:xfrm>
            <a:off x="831850" y="4997252"/>
            <a:ext cx="0" cy="584200"/>
          </a:xfrm>
          <a:prstGeom prst="line">
            <a:avLst/>
          </a:prstGeom>
          <a:noFill/>
          <a:ln w="38100">
            <a:solidFill>
              <a:srgbClr val="85602A"/>
            </a:solidFill>
            <a:prstDash val="solid"/>
          </a:ln>
        </p:spPr>
      </p:sp>
      <p:sp>
        <p:nvSpPr>
          <p:cNvPr id="12" name="Text 7"/>
          <p:cNvSpPr/>
          <p:nvPr/>
        </p:nvSpPr>
        <p:spPr>
          <a:xfrm>
            <a:off x="1003300" y="5022652"/>
            <a:ext cx="10687177" cy="5588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E3832"/>
                </a:solidFill>
                <a:latin typeface="Hind Vadodara" pitchFamily="34" charset="0"/>
                <a:ea typeface="Hind Vadodara" pitchFamily="34" charset="-122"/>
                <a:cs typeface="Hind Vadodara" pitchFamily="34" charset="-120"/>
              </a:rPr>
              <a:t>પેઢીઓથી આપણા પરિવારોને જોડતું સ્થાન. હવે ઇમારતને સંભાળની જરૂર છે.</a:t>
            </a:r>
            <a:endParaRPr lang="en-US" sz="1500" dirty="0">
              <a:latin typeface="Hind Vadodara" charset="0"/>
              <a:ea typeface="Hind Vadodara" charset="0"/>
              <a:cs typeface="Hind Vadodara" charset="0"/>
            </a:endParaRPr>
          </a:p>
          <a:p>
            <a:pPr algn="l" indent="0" marL="0">
              <a:lnSpc>
                <a:spcPts val="2100"/>
              </a:lnSpc>
              <a:buNone/>
            </a:pPr>
            <a:r>
              <a:rPr lang="en-US" sz="1500" dirty="0">
                <a:solidFill>
                  <a:srgbClr val="1E3832"/>
                </a:solidFill>
                <a:latin typeface="Hind Vadodara" pitchFamily="34" charset="0"/>
                <a:ea typeface="Hind Vadodara" pitchFamily="34" charset="-122"/>
                <a:cs typeface="Hind Vadodara" pitchFamily="34" charset="-120"/>
              </a:rPr>
              <a:t>For generations this place has held our families together. Now the building needs care.</a:t>
            </a:r>
            <a:endParaRPr lang="en-US" sz="1500" dirty="0">
              <a:latin typeface="Hind Vadodara" charset="0"/>
              <a:ea typeface="Hind Vadodara" charset="0"/>
              <a:cs typeface="Hind Vadodara" charset="0"/>
            </a:endParaRPr>
          </a:p>
        </p:txBody>
      </p:sp>
      <p:sp>
        <p:nvSpPr>
          <p:cNvPr id="13" name="Text 8"/>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26F"/>
                </a:solidFill>
                <a:latin typeface="Hind Vadodara" pitchFamily="34" charset="0"/>
                <a:ea typeface="Hind Vadodara" pitchFamily="34" charset="-122"/>
                <a:cs typeface="Hind Vadodara" pitchFamily="34" charset="-120"/>
              </a:rPr>
              <a:t>Real photos of the existing temple · Original full-size photos and a 360° video are still to be collected</a:t>
            </a:r>
            <a:endParaRPr lang="en-US" sz="1200" dirty="0">
              <a:latin typeface="Hind Vadodara" charset="0"/>
              <a:ea typeface="Hind Vadodara" charset="0"/>
              <a:cs typeface="Hind Vadodara"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C"/>
        </a:solidFill>
      </p:bgPr>
    </p:bg>
    <p:spTree>
      <p:nvGrpSpPr>
        <p:cNvPr id="1" name=""/>
        <p:cNvGrpSpPr/>
        <p:nvPr/>
      </p:nvGrpSpPr>
      <p:grpSpPr>
        <a:xfrm>
          <a:off x="0" y="0"/>
          <a:ext cx="0" cy="0"/>
          <a:chOff x="0" y="0"/>
          <a:chExt cx="0" cy="0"/>
        </a:xfrm>
      </p:grpSpPr>
      <p:sp>
        <p:nvSpPr>
          <p:cNvPr id="2" name="Text 0"/>
          <p:cNvSpPr/>
          <p:nvPr/>
        </p:nvSpPr>
        <p:spPr>
          <a:xfrm>
            <a:off x="812800" y="7112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5602A"/>
                </a:solidFill>
                <a:latin typeface="Hind Vadodara" pitchFamily="34" charset="0"/>
                <a:ea typeface="Hind Vadodara" pitchFamily="34" charset="-122"/>
                <a:cs typeface="Hind Vadodara" pitchFamily="34" charset="-120"/>
              </a:rPr>
              <a:t>02 · વારસો · HERITAGE</a:t>
            </a:r>
            <a:endParaRPr lang="en-US" sz="1200" dirty="0">
              <a:latin typeface="Hind Vadodara" charset="0"/>
              <a:ea typeface="Hind Vadodara" charset="0"/>
              <a:cs typeface="Hind Vadodara" charset="0"/>
            </a:endParaRPr>
          </a:p>
        </p:txBody>
      </p:sp>
      <p:sp>
        <p:nvSpPr>
          <p:cNvPr id="3" name="Text 1"/>
          <p:cNvSpPr/>
          <p:nvPr>
            <p:ph type="title"/>
          </p:nvPr>
        </p:nvSpPr>
        <p:spPr>
          <a:xfrm>
            <a:off x="812800" y="1127720"/>
            <a:ext cx="10883392" cy="553641"/>
          </a:xfrm>
          <a:prstGeom prst="rect">
            <a:avLst/>
          </a:prstGeom>
          <a:noFill/>
          <a:ln/>
        </p:spPr>
        <p:txBody>
          <a:bodyPr wrap="square" lIns="0" tIns="0" rIns="0" bIns="0" rtlCol="0" anchor="t">
            <a:normAutofit/>
          </a:bodyPr>
          <a:lstStyle/>
          <a:p>
            <a:pPr algn="l" indent="0" marL="0">
              <a:lnSpc>
                <a:spcPts val="4160"/>
              </a:lnSpc>
              <a:buNone/>
            </a:pPr>
            <a:r>
              <a:rPr lang="en-US" sz="3200" b="1" i="0" dirty="0">
                <a:solidFill>
                  <a:srgbClr val="1E3832"/>
                </a:solidFill>
                <a:latin typeface="Noto Serif Gujarati" pitchFamily="18" charset="0"/>
                <a:ea typeface="Noto Serif Gujarati" pitchFamily="18" charset="-122"/>
                <a:cs typeface="Noto Serif Gujarati" pitchFamily="18" charset="-120"/>
              </a:rPr>
              <a:t>આપણો વારસો, સાચી રીતે</a:t>
            </a:r>
            <a:endParaRPr lang="en-US" sz="3200" dirty="0">
              <a:latin typeface="Noto Serif Gujarati" charset="0"/>
              <a:ea typeface="Noto Serif Gujarati" charset="0"/>
              <a:cs typeface="Noto Serif Gujarati" charset="0"/>
            </a:endParaRPr>
          </a:p>
        </p:txBody>
      </p:sp>
      <p:sp>
        <p:nvSpPr>
          <p:cNvPr id="4" name="Text 2"/>
          <p:cNvSpPr/>
          <p:nvPr/>
        </p:nvSpPr>
        <p:spPr>
          <a:xfrm>
            <a:off x="812800" y="1681361"/>
            <a:ext cx="10883392" cy="330200"/>
          </a:xfrm>
          <a:prstGeom prst="rect">
            <a:avLst/>
          </a:prstGeom>
          <a:noFill/>
          <a:ln/>
        </p:spPr>
        <p:txBody>
          <a:bodyPr wrap="square" lIns="0" tIns="0" rIns="0" bIns="0" rtlCol="0" anchor="t">
            <a:normAutofit/>
          </a:bodyPr>
          <a:lstStyle/>
          <a:p>
            <a:pPr algn="l" indent="0" marL="0">
              <a:lnSpc>
                <a:spcPts val="2400"/>
              </a:lnSpc>
              <a:buNone/>
            </a:pPr>
            <a:r>
              <a:rPr lang="en-US" sz="2000" dirty="0">
                <a:solidFill>
                  <a:srgbClr val="7A2E3A"/>
                </a:solidFill>
                <a:latin typeface="EB Garamond" pitchFamily="18" charset="0"/>
                <a:ea typeface="EB Garamond" pitchFamily="18" charset="-122"/>
                <a:cs typeface="EB Garamond" pitchFamily="18" charset="-120"/>
              </a:rPr>
              <a:t>Heritage, carefully told</a:t>
            </a:r>
            <a:endParaRPr lang="en-US" sz="2000" dirty="0">
              <a:latin typeface="EB Garamond" charset="0"/>
              <a:ea typeface="EB Garamond" charset="0"/>
              <a:cs typeface="EB Garamond" charset="0"/>
            </a:endParaRPr>
          </a:p>
        </p:txBody>
      </p:sp>
      <p:sp>
        <p:nvSpPr>
          <p:cNvPr id="5" name="Shape 3"/>
          <p:cNvSpPr/>
          <p:nvPr/>
        </p:nvSpPr>
        <p:spPr>
          <a:xfrm>
            <a:off x="815975" y="2192536"/>
            <a:ext cx="3397250" cy="1941513"/>
          </a:xfrm>
          <a:prstGeom prst="roundRect">
            <a:avLst>
              <a:gd name="adj" fmla="val 5069"/>
            </a:avLst>
          </a:prstGeom>
          <a:solidFill>
            <a:srgbClr val="FFFDF8"/>
          </a:solidFill>
          <a:ln w="6350">
            <a:solidFill>
              <a:srgbClr val="E2D8C6"/>
            </a:solidFill>
            <a:prstDash val="solid"/>
          </a:ln>
        </p:spPr>
      </p:sp>
      <p:sp>
        <p:nvSpPr>
          <p:cNvPr id="6" name="Text 4"/>
          <p:cNvSpPr/>
          <p:nvPr/>
        </p:nvSpPr>
        <p:spPr>
          <a:xfrm>
            <a:off x="1022350" y="2398911"/>
            <a:ext cx="3074035" cy="553641"/>
          </a:xfrm>
          <a:prstGeom prst="rect">
            <a:avLst/>
          </a:prstGeom>
          <a:noFill/>
          <a:ln/>
        </p:spPr>
        <p:txBody>
          <a:bodyPr wrap="square" lIns="0" tIns="0" rIns="0" bIns="0" rtlCol="0" anchor="t">
            <a:normAutofit/>
          </a:bodyPr>
          <a:lstStyle/>
          <a:p>
            <a:pPr algn="l" indent="0" marL="0">
              <a:lnSpc>
                <a:spcPts val="2080"/>
              </a:lnSpc>
              <a:buNone/>
            </a:pPr>
            <a:r>
              <a:rPr lang="en-US" sz="1600" b="1" dirty="0">
                <a:solidFill>
                  <a:srgbClr val="1E3832"/>
                </a:solidFill>
                <a:latin typeface="Hind Vadodara" pitchFamily="34" charset="0"/>
                <a:ea typeface="Hind Vadodara" pitchFamily="34" charset="-122"/>
                <a:cs typeface="Hind Vadodara" pitchFamily="34" charset="-120"/>
              </a:rPr>
              <a:t>દસ્તાવેજી ઇતિહાસ</a:t>
            </a:r>
            <a:endParaRPr lang="en-US" sz="1600" dirty="0">
              <a:latin typeface="Hind Vadodara" charset="0"/>
              <a:ea typeface="Hind Vadodara" charset="0"/>
              <a:cs typeface="Hind Vadodara" charset="0"/>
            </a:endParaRPr>
          </a:p>
          <a:p>
            <a:pPr algn="l" indent="0" marL="0">
              <a:lnSpc>
                <a:spcPts val="2080"/>
              </a:lnSpc>
              <a:buNone/>
            </a:pPr>
            <a:r>
              <a:rPr lang="en-US" sz="1600" b="1" dirty="0">
                <a:solidFill>
                  <a:srgbClr val="1E3832"/>
                </a:solidFill>
                <a:latin typeface="Hind Vadodara" pitchFamily="34" charset="0"/>
                <a:ea typeface="Hind Vadodara" pitchFamily="34" charset="-122"/>
                <a:cs typeface="Hind Vadodara" pitchFamily="34" charset="-120"/>
              </a:rPr>
              <a:t>Documented</a:t>
            </a:r>
            <a:endParaRPr lang="en-US" sz="1600" dirty="0">
              <a:latin typeface="Hind Vadodara" charset="0"/>
              <a:ea typeface="Hind Vadodara" charset="0"/>
              <a:cs typeface="Hind Vadodara" charset="0"/>
            </a:endParaRPr>
          </a:p>
        </p:txBody>
      </p:sp>
      <p:sp>
        <p:nvSpPr>
          <p:cNvPr id="7" name="Text 5"/>
          <p:cNvSpPr/>
          <p:nvPr/>
        </p:nvSpPr>
        <p:spPr>
          <a:xfrm>
            <a:off x="1022350" y="3003352"/>
            <a:ext cx="3074035" cy="949722"/>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E4A47"/>
                </a:solidFill>
                <a:latin typeface="Hind Vadodara" pitchFamily="34" charset="0"/>
                <a:ea typeface="Hind Vadodara" pitchFamily="34" charset="-122"/>
                <a:cs typeface="Hind Vadodara" pitchFamily="34" charset="-120"/>
              </a:rPr>
              <a:t>1876ના “Inscriptions from Kavi” લેખમાં કાવીના કપિલ બ્રાહ્મણોના ભટ્ટોનો ઉલ્લેખ છે.</a:t>
            </a:r>
            <a:endParaRPr lang="en-US" sz="1300" dirty="0">
              <a:latin typeface="Hind Vadodara" charset="0"/>
              <a:ea typeface="Hind Vadodara" charset="0"/>
              <a:cs typeface="Hind Vadodara" charset="0"/>
            </a:endParaRPr>
          </a:p>
          <a:p>
            <a:pPr algn="l" indent="0" marL="0">
              <a:lnSpc>
                <a:spcPts val="1820"/>
              </a:lnSpc>
              <a:buNone/>
            </a:pPr>
            <a:r>
              <a:rPr lang="en-US" sz="1300" dirty="0">
                <a:solidFill>
                  <a:srgbClr val="3E4A47"/>
                </a:solidFill>
                <a:latin typeface="Hind Vadodara" pitchFamily="34" charset="0"/>
                <a:ea typeface="Hind Vadodara" pitchFamily="34" charset="-122"/>
                <a:cs typeface="Hind Vadodara" pitchFamily="34" charset="-120"/>
              </a:rPr>
              <a:t>An 1876 article records the Bhattas of the Kapila Brahmans at Kavi.</a:t>
            </a:r>
            <a:endParaRPr lang="en-US" sz="1300" dirty="0">
              <a:latin typeface="Hind Vadodara" charset="0"/>
              <a:ea typeface="Hind Vadodara" charset="0"/>
              <a:cs typeface="Hind Vadodara" charset="0"/>
            </a:endParaRPr>
          </a:p>
        </p:txBody>
      </p:sp>
      <p:sp>
        <p:nvSpPr>
          <p:cNvPr id="8" name="Shape 6"/>
          <p:cNvSpPr/>
          <p:nvPr/>
        </p:nvSpPr>
        <p:spPr>
          <a:xfrm>
            <a:off x="4397375" y="2192536"/>
            <a:ext cx="3397250" cy="1941513"/>
          </a:xfrm>
          <a:prstGeom prst="roundRect">
            <a:avLst>
              <a:gd name="adj" fmla="val 5069"/>
            </a:avLst>
          </a:prstGeom>
          <a:solidFill>
            <a:srgbClr val="FFFDF8"/>
          </a:solidFill>
          <a:ln w="6350">
            <a:solidFill>
              <a:srgbClr val="E2D8C6"/>
            </a:solidFill>
            <a:prstDash val="solid"/>
          </a:ln>
        </p:spPr>
      </p:sp>
      <p:sp>
        <p:nvSpPr>
          <p:cNvPr id="9" name="Text 7"/>
          <p:cNvSpPr/>
          <p:nvPr/>
        </p:nvSpPr>
        <p:spPr>
          <a:xfrm>
            <a:off x="4603750" y="2398911"/>
            <a:ext cx="3074035" cy="553641"/>
          </a:xfrm>
          <a:prstGeom prst="rect">
            <a:avLst/>
          </a:prstGeom>
          <a:noFill/>
          <a:ln/>
        </p:spPr>
        <p:txBody>
          <a:bodyPr wrap="square" lIns="0" tIns="0" rIns="0" bIns="0" rtlCol="0" anchor="t">
            <a:normAutofit/>
          </a:bodyPr>
          <a:lstStyle/>
          <a:p>
            <a:pPr algn="l" indent="0" marL="0">
              <a:lnSpc>
                <a:spcPts val="2080"/>
              </a:lnSpc>
              <a:buNone/>
            </a:pPr>
            <a:r>
              <a:rPr lang="en-US" sz="1600" b="1" dirty="0">
                <a:solidFill>
                  <a:srgbClr val="1E3832"/>
                </a:solidFill>
                <a:latin typeface="Hind Vadodara" pitchFamily="34" charset="0"/>
                <a:ea typeface="Hind Vadodara" pitchFamily="34" charset="-122"/>
                <a:cs typeface="Hind Vadodara" pitchFamily="34" charset="-120"/>
              </a:rPr>
              <a:t>સમાજની સમજ</a:t>
            </a:r>
            <a:endParaRPr lang="en-US" sz="1600" dirty="0">
              <a:latin typeface="Hind Vadodara" charset="0"/>
              <a:ea typeface="Hind Vadodara" charset="0"/>
              <a:cs typeface="Hind Vadodara" charset="0"/>
            </a:endParaRPr>
          </a:p>
          <a:p>
            <a:pPr algn="l" indent="0" marL="0">
              <a:lnSpc>
                <a:spcPts val="2080"/>
              </a:lnSpc>
              <a:buNone/>
            </a:pPr>
            <a:r>
              <a:rPr lang="en-US" sz="1600" b="1" dirty="0">
                <a:solidFill>
                  <a:srgbClr val="1E3832"/>
                </a:solidFill>
                <a:latin typeface="Hind Vadodara" pitchFamily="34" charset="0"/>
                <a:ea typeface="Hind Vadodara" pitchFamily="34" charset="-122"/>
                <a:cs typeface="Hind Vadodara" pitchFamily="34" charset="-120"/>
              </a:rPr>
              <a:t>Community belief</a:t>
            </a:r>
            <a:endParaRPr lang="en-US" sz="1600" dirty="0">
              <a:latin typeface="Hind Vadodara" charset="0"/>
              <a:ea typeface="Hind Vadodara" charset="0"/>
              <a:cs typeface="Hind Vadodara" charset="0"/>
            </a:endParaRPr>
          </a:p>
        </p:txBody>
      </p:sp>
      <p:sp>
        <p:nvSpPr>
          <p:cNvPr id="10" name="Text 8"/>
          <p:cNvSpPr/>
          <p:nvPr/>
        </p:nvSpPr>
        <p:spPr>
          <a:xfrm>
            <a:off x="4603750" y="3003352"/>
            <a:ext cx="3074035" cy="71864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E4A47"/>
                </a:solidFill>
                <a:latin typeface="Hind Vadodara" pitchFamily="34" charset="0"/>
                <a:ea typeface="Hind Vadodara" pitchFamily="34" charset="-122"/>
                <a:cs typeface="Hind Vadodara" pitchFamily="34" charset="-120"/>
              </a:rPr>
              <a:t>ગુલાલના ભગવતી માતાજી આપણાં કુળદેવી છે.</a:t>
            </a:r>
            <a:endParaRPr lang="en-US" sz="1300" dirty="0">
              <a:latin typeface="Hind Vadodara" charset="0"/>
              <a:ea typeface="Hind Vadodara" charset="0"/>
              <a:cs typeface="Hind Vadodara" charset="0"/>
            </a:endParaRPr>
          </a:p>
          <a:p>
            <a:pPr algn="l" indent="0" marL="0">
              <a:lnSpc>
                <a:spcPts val="1820"/>
              </a:lnSpc>
              <a:buNone/>
            </a:pPr>
            <a:r>
              <a:rPr lang="en-US" sz="1300" dirty="0">
                <a:solidFill>
                  <a:srgbClr val="3E4A47"/>
                </a:solidFill>
                <a:latin typeface="Hind Vadodara" pitchFamily="34" charset="0"/>
                <a:ea typeface="Hind Vadodara" pitchFamily="34" charset="-122"/>
                <a:cs typeface="Hind Vadodara" pitchFamily="34" charset="-120"/>
              </a:rPr>
              <a:t>Bhagwati Mataji of Gulal is our Kuldevi, within the Kapil Brahmin Samaj, Kavi.</a:t>
            </a:r>
            <a:endParaRPr lang="en-US" sz="1300" dirty="0">
              <a:latin typeface="Hind Vadodara" charset="0"/>
              <a:ea typeface="Hind Vadodara" charset="0"/>
              <a:cs typeface="Hind Vadodara" charset="0"/>
            </a:endParaRPr>
          </a:p>
        </p:txBody>
      </p:sp>
      <p:sp>
        <p:nvSpPr>
          <p:cNvPr id="11" name="Shape 9"/>
          <p:cNvSpPr/>
          <p:nvPr/>
        </p:nvSpPr>
        <p:spPr>
          <a:xfrm>
            <a:off x="7978775" y="2192536"/>
            <a:ext cx="3397250" cy="1941513"/>
          </a:xfrm>
          <a:prstGeom prst="roundRect">
            <a:avLst>
              <a:gd name="adj" fmla="val 5069"/>
            </a:avLst>
          </a:prstGeom>
          <a:solidFill>
            <a:srgbClr val="FFFDF8"/>
          </a:solidFill>
          <a:ln w="6350">
            <a:solidFill>
              <a:srgbClr val="E2D8C6"/>
            </a:solidFill>
            <a:prstDash val="solid"/>
          </a:ln>
        </p:spPr>
      </p:sp>
      <p:sp>
        <p:nvSpPr>
          <p:cNvPr id="12" name="Text 10"/>
          <p:cNvSpPr/>
          <p:nvPr/>
        </p:nvSpPr>
        <p:spPr>
          <a:xfrm>
            <a:off x="8185150" y="2398911"/>
            <a:ext cx="3074035" cy="553641"/>
          </a:xfrm>
          <a:prstGeom prst="rect">
            <a:avLst/>
          </a:prstGeom>
          <a:noFill/>
          <a:ln/>
        </p:spPr>
        <p:txBody>
          <a:bodyPr wrap="square" lIns="0" tIns="0" rIns="0" bIns="0" rtlCol="0" anchor="t">
            <a:normAutofit/>
          </a:bodyPr>
          <a:lstStyle/>
          <a:p>
            <a:pPr algn="l" indent="0" marL="0">
              <a:lnSpc>
                <a:spcPts val="2080"/>
              </a:lnSpc>
              <a:buNone/>
            </a:pPr>
            <a:r>
              <a:rPr lang="en-US" sz="1600" b="1" dirty="0">
                <a:solidFill>
                  <a:srgbClr val="7A2E3A"/>
                </a:solidFill>
                <a:latin typeface="Hind Vadodara" pitchFamily="34" charset="0"/>
                <a:ea typeface="Hind Vadodara" pitchFamily="34" charset="-122"/>
                <a:cs typeface="Hind Vadodara" pitchFamily="34" charset="-120"/>
              </a:rPr>
              <a:t>હજુ પુરાવો નથી</a:t>
            </a:r>
            <a:endParaRPr lang="en-US" sz="1600" dirty="0">
              <a:latin typeface="Hind Vadodara" charset="0"/>
              <a:ea typeface="Hind Vadodara" charset="0"/>
              <a:cs typeface="Hind Vadodara" charset="0"/>
            </a:endParaRPr>
          </a:p>
          <a:p>
            <a:pPr algn="l" indent="0" marL="0">
              <a:lnSpc>
                <a:spcPts val="2080"/>
              </a:lnSpc>
              <a:buNone/>
            </a:pPr>
            <a:r>
              <a:rPr lang="en-US" sz="1600" b="1" dirty="0">
                <a:solidFill>
                  <a:srgbClr val="7A2E3A"/>
                </a:solidFill>
                <a:latin typeface="Hind Vadodara" pitchFamily="34" charset="0"/>
                <a:ea typeface="Hind Vadodara" pitchFamily="34" charset="-122"/>
                <a:cs typeface="Hind Vadodara" pitchFamily="34" charset="-120"/>
              </a:rPr>
              <a:t>Not yet known</a:t>
            </a:r>
            <a:endParaRPr lang="en-US" sz="1600" dirty="0">
              <a:latin typeface="Hind Vadodara" charset="0"/>
              <a:ea typeface="Hind Vadodara" charset="0"/>
              <a:cs typeface="Hind Vadodara" charset="0"/>
            </a:endParaRPr>
          </a:p>
        </p:txBody>
      </p:sp>
      <p:sp>
        <p:nvSpPr>
          <p:cNvPr id="13" name="Text 11"/>
          <p:cNvSpPr/>
          <p:nvPr/>
        </p:nvSpPr>
        <p:spPr>
          <a:xfrm>
            <a:off x="8185150" y="3003352"/>
            <a:ext cx="3074035" cy="71864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E4A47"/>
                </a:solidFill>
                <a:latin typeface="Hind Vadodara" pitchFamily="34" charset="0"/>
                <a:ea typeface="Hind Vadodara" pitchFamily="34" charset="-122"/>
                <a:cs typeface="Hind Vadodara" pitchFamily="34" charset="-120"/>
              </a:rPr>
              <a:t>સ્થાપના તારીખ, મૂળ બાંધનાર, જૂના ફેરફાર.</a:t>
            </a:r>
            <a:endParaRPr lang="en-US" sz="1300" dirty="0">
              <a:latin typeface="Hind Vadodara" charset="0"/>
              <a:ea typeface="Hind Vadodara" charset="0"/>
              <a:cs typeface="Hind Vadodara" charset="0"/>
            </a:endParaRPr>
          </a:p>
          <a:p>
            <a:pPr algn="l" indent="0" marL="0">
              <a:lnSpc>
                <a:spcPts val="1820"/>
              </a:lnSpc>
              <a:buNone/>
            </a:pPr>
            <a:r>
              <a:rPr lang="en-US" sz="1300" dirty="0">
                <a:solidFill>
                  <a:srgbClr val="3E4A47"/>
                </a:solidFill>
                <a:latin typeface="Hind Vadodara" pitchFamily="34" charset="0"/>
                <a:ea typeface="Hind Vadodara" pitchFamily="34" charset="-122"/>
                <a:cs typeface="Hind Vadodara" pitchFamily="34" charset="-120"/>
              </a:rPr>
              <a:t>Founding date, original builder, past renovations. Ask elders; record it honestly.</a:t>
            </a:r>
            <a:endParaRPr lang="en-US" sz="1300" dirty="0">
              <a:latin typeface="Hind Vadodara" charset="0"/>
              <a:ea typeface="Hind Vadodara" charset="0"/>
              <a:cs typeface="Hind Vadodara" charset="0"/>
            </a:endParaRPr>
          </a:p>
        </p:txBody>
      </p:sp>
      <p:sp>
        <p:nvSpPr>
          <p:cNvPr id="14" name="Shape 12"/>
          <p:cNvSpPr/>
          <p:nvPr/>
        </p:nvSpPr>
        <p:spPr>
          <a:xfrm>
            <a:off x="812800" y="4340423"/>
            <a:ext cx="10566400" cy="913110"/>
          </a:xfrm>
          <a:prstGeom prst="roundRect">
            <a:avLst>
              <a:gd name="adj" fmla="val 11127"/>
            </a:avLst>
          </a:prstGeom>
          <a:solidFill>
            <a:srgbClr val="1E3832"/>
          </a:solidFill>
          <a:ln/>
        </p:spPr>
      </p:sp>
      <p:sp>
        <p:nvSpPr>
          <p:cNvPr id="15" name="Text 13"/>
          <p:cNvSpPr/>
          <p:nvPr/>
        </p:nvSpPr>
        <p:spPr>
          <a:xfrm>
            <a:off x="1066800" y="4518223"/>
            <a:ext cx="10360152"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F7F3EC"/>
                </a:solidFill>
                <a:latin typeface="Noto Serif Gujarati" pitchFamily="18" charset="0"/>
                <a:ea typeface="Noto Serif Gujarati" pitchFamily="18" charset="-122"/>
                <a:cs typeface="Noto Serif Gujarati" pitchFamily="18" charset="-120"/>
              </a:rPr>
              <a:t>દંતકથા ઘડવી નથી. માતાજી અને પરિવારોનો જીવંત સંબંધ પૂરતો છે.</a:t>
            </a:r>
            <a:endParaRPr lang="en-US" sz="1600" dirty="0">
              <a:latin typeface="Noto Serif Gujarati" charset="0"/>
              <a:ea typeface="Noto Serif Gujarati" charset="0"/>
              <a:cs typeface="Noto Serif Gujarati" charset="0"/>
            </a:endParaRPr>
          </a:p>
        </p:txBody>
      </p:sp>
      <p:sp>
        <p:nvSpPr>
          <p:cNvPr id="16" name="Text 14"/>
          <p:cNvSpPr/>
          <p:nvPr/>
        </p:nvSpPr>
        <p:spPr>
          <a:xfrm>
            <a:off x="1066800" y="4828084"/>
            <a:ext cx="10360152" cy="273050"/>
          </a:xfrm>
          <a:prstGeom prst="rect">
            <a:avLst/>
          </a:prstGeom>
          <a:noFill/>
          <a:ln/>
        </p:spPr>
        <p:txBody>
          <a:bodyPr wrap="square" lIns="0" tIns="0" rIns="0" bIns="0" rtlCol="0" anchor="t">
            <a:normAutofit/>
          </a:bodyPr>
          <a:lstStyle/>
          <a:p>
            <a:pPr algn="l" indent="0" marL="0">
              <a:lnSpc>
                <a:spcPts val="1950"/>
              </a:lnSpc>
              <a:buNone/>
            </a:pPr>
            <a:r>
              <a:rPr lang="en-US" sz="1500" dirty="0">
                <a:solidFill>
                  <a:srgbClr val="D9B77A"/>
                </a:solidFill>
                <a:latin typeface="EB Garamond" pitchFamily="18" charset="0"/>
                <a:ea typeface="EB Garamond" pitchFamily="18" charset="-122"/>
                <a:cs typeface="EB Garamond" pitchFamily="18" charset="-120"/>
              </a:rPr>
              <a:t>We will not invent a legend. The living bond between Mataji and our families is enough.</a:t>
            </a:r>
            <a:endParaRPr lang="en-US" sz="1500" dirty="0">
              <a:latin typeface="EB Garamond" charset="0"/>
              <a:ea typeface="EB Garamond" charset="0"/>
              <a:cs typeface="EB Garamond" charset="0"/>
            </a:endParaRPr>
          </a:p>
        </p:txBody>
      </p:sp>
      <p:sp>
        <p:nvSpPr>
          <p:cNvPr id="17" name="Text 15"/>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26F"/>
                </a:solidFill>
                <a:latin typeface="Hind Vadodara" pitchFamily="34" charset="0"/>
                <a:ea typeface="Hind Vadodara" pitchFamily="34" charset="-122"/>
                <a:cs typeface="Hind Vadodara" pitchFamily="34" charset="-120"/>
              </a:rPr>
              <a:t>Source: G. Bühler, “Inscriptions from Kâvî”, The Indian Antiquary 5 (April 1876), p. 109. It does not date the Gulal temple.</a:t>
            </a:r>
            <a:endParaRPr lang="en-US" sz="1200" dirty="0">
              <a:latin typeface="Hind Vadodara" charset="0"/>
              <a:ea typeface="Hind Vadodara" charset="0"/>
              <a:cs typeface="Hind Vadodara"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FE7DA"/>
        </a:solidFill>
      </p:bgPr>
    </p:bg>
    <p:spTree>
      <p:nvGrpSpPr>
        <p:cNvPr id="1" name=""/>
        <p:cNvGrpSpPr/>
        <p:nvPr/>
      </p:nvGrpSpPr>
      <p:grpSpPr>
        <a:xfrm>
          <a:off x="0" y="0"/>
          <a:ext cx="0" cy="0"/>
          <a:chOff x="0" y="0"/>
          <a:chExt cx="0" cy="0"/>
        </a:xfrm>
      </p:grpSpPr>
      <p:sp>
        <p:nvSpPr>
          <p:cNvPr id="2" name="Text 0"/>
          <p:cNvSpPr/>
          <p:nvPr/>
        </p:nvSpPr>
        <p:spPr>
          <a:xfrm>
            <a:off x="812800" y="7112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5602A"/>
                </a:solidFill>
                <a:latin typeface="Hind Vadodara" pitchFamily="34" charset="0"/>
                <a:ea typeface="Hind Vadodara" pitchFamily="34" charset="-122"/>
                <a:cs typeface="Hind Vadodara" pitchFamily="34" charset="-120"/>
              </a:rPr>
              <a:t>03 · શરૂઆત · WHERE IT BEGINS</a:t>
            </a:r>
            <a:endParaRPr lang="en-US" sz="1200" dirty="0">
              <a:latin typeface="Hind Vadodara" charset="0"/>
              <a:ea typeface="Hind Vadodara" charset="0"/>
              <a:cs typeface="Hind Vadodara" charset="0"/>
            </a:endParaRPr>
          </a:p>
        </p:txBody>
      </p:sp>
      <p:sp>
        <p:nvSpPr>
          <p:cNvPr id="3" name="Shape 1"/>
          <p:cNvSpPr/>
          <p:nvPr/>
        </p:nvSpPr>
        <p:spPr>
          <a:xfrm>
            <a:off x="812800" y="1102320"/>
            <a:ext cx="5969000" cy="4203700"/>
          </a:xfrm>
          <a:prstGeom prst="roundRect">
            <a:avLst>
              <a:gd name="adj" fmla="val 1813"/>
            </a:avLst>
          </a:prstGeom>
          <a:solidFill>
            <a:srgbClr val="FFFDF8"/>
          </a:solidFill>
          <a:ln/>
        </p:spPr>
      </p:sp>
      <p:pic>
        <p:nvPicPr>
          <p:cNvPr id="4" name="Image 0" descr="Father's temple concept board: front view and 12 x 25 ft floor plan">    </p:cNvPr>
          <p:cNvPicPr>
            <a:picLocks noChangeAspect="1"/>
          </p:cNvPicPr>
          <p:nvPr/>
        </p:nvPicPr>
        <p:blipFill>
          <a:blip r:embed="rId1"/>
          <a:srcRect l="-18" r="-18" t="0" b="0"/>
          <a:stretch/>
        </p:blipFill>
        <p:spPr>
          <a:xfrm>
            <a:off x="812800" y="1102320"/>
            <a:ext cx="5969000" cy="4203700"/>
          </a:xfrm>
          <a:prstGeom prst="roundRect">
            <a:avLst>
              <a:gd name="adj" fmla="val 1813"/>
            </a:avLst>
          </a:prstGeom>
        </p:spPr>
      </p:pic>
      <p:sp>
        <p:nvSpPr>
          <p:cNvPr id="5" name="Text 2"/>
          <p:cNvSpPr/>
          <p:nvPr>
            <p:ph type="title"/>
          </p:nvPr>
        </p:nvSpPr>
        <p:spPr>
          <a:xfrm>
            <a:off x="7137400" y="1102320"/>
            <a:ext cx="4369054" cy="520700"/>
          </a:xfrm>
          <a:prstGeom prst="rect">
            <a:avLst/>
          </a:prstGeom>
          <a:noFill/>
          <a:ln/>
        </p:spPr>
        <p:txBody>
          <a:bodyPr wrap="square" lIns="0" tIns="0" rIns="0" bIns="0" rtlCol="0" anchor="t">
            <a:normAutofit/>
          </a:bodyPr>
          <a:lstStyle/>
          <a:p>
            <a:pPr algn="l" indent="0" marL="0">
              <a:lnSpc>
                <a:spcPts val="3900"/>
              </a:lnSpc>
              <a:buNone/>
            </a:pPr>
            <a:r>
              <a:rPr lang="en-US" sz="3000" b="1" i="0" dirty="0">
                <a:solidFill>
                  <a:srgbClr val="1E3832"/>
                </a:solidFill>
                <a:latin typeface="Noto Serif Gujarati" pitchFamily="18" charset="0"/>
                <a:ea typeface="Noto Serif Gujarati" pitchFamily="18" charset="-122"/>
                <a:cs typeface="Noto Serif Gujarati" pitchFamily="18" charset="-120"/>
              </a:rPr>
              <a:t>પિતાજીનું સપનું</a:t>
            </a:r>
            <a:endParaRPr lang="en-US" sz="3000" dirty="0">
              <a:latin typeface="Noto Serif Gujarati" charset="0"/>
              <a:ea typeface="Noto Serif Gujarati" charset="0"/>
              <a:cs typeface="Noto Serif Gujarati" charset="0"/>
            </a:endParaRPr>
          </a:p>
        </p:txBody>
      </p:sp>
      <p:sp>
        <p:nvSpPr>
          <p:cNvPr id="6" name="Text 3"/>
          <p:cNvSpPr/>
          <p:nvPr/>
        </p:nvSpPr>
        <p:spPr>
          <a:xfrm>
            <a:off x="7137400" y="1724620"/>
            <a:ext cx="4369054" cy="314920"/>
          </a:xfrm>
          <a:prstGeom prst="rect">
            <a:avLst/>
          </a:prstGeom>
          <a:noFill/>
          <a:ln/>
        </p:spPr>
        <p:txBody>
          <a:bodyPr wrap="square" lIns="0" tIns="0" rIns="0" bIns="0" rtlCol="0" anchor="t">
            <a:normAutofit/>
          </a:bodyPr>
          <a:lstStyle/>
          <a:p>
            <a:pPr algn="l" indent="0" marL="0">
              <a:lnSpc>
                <a:spcPts val="2280"/>
              </a:lnSpc>
              <a:buNone/>
            </a:pPr>
            <a:r>
              <a:rPr lang="en-US" sz="1900" dirty="0">
                <a:solidFill>
                  <a:srgbClr val="7A2E3A"/>
                </a:solidFill>
                <a:latin typeface="EB Garamond" pitchFamily="18" charset="0"/>
                <a:ea typeface="EB Garamond" pitchFamily="18" charset="-122"/>
                <a:cs typeface="EB Garamond" pitchFamily="18" charset="-120"/>
              </a:rPr>
              <a:t>Father’s drawing, our starting point</a:t>
            </a:r>
            <a:endParaRPr lang="en-US" sz="1900" dirty="0">
              <a:latin typeface="EB Garamond" charset="0"/>
              <a:ea typeface="EB Garamond" charset="0"/>
              <a:cs typeface="EB Garamond" charset="0"/>
            </a:endParaRPr>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7150100" y="2153841"/>
          <a:ext cx="4229100" cy="2155627"/>
        </p:xfrm>
        <a:graphic>
          <a:graphicData uri="http://schemas.openxmlformats.org/drawingml/2006/table">
            <a:tbl>
              <a:tblPr/>
              <a:tblGrid>
                <a:gridCol w="2326005"/>
                <a:gridCol w="1903095"/>
              </a:tblGrid>
              <a:tr h="359271">
                <a:tc>
                  <a:txBody>
                    <a:bodyPr/>
                    <a:lstStyle/>
                    <a:p>
                      <a:pPr indent="0" marL="0">
                        <a:lnSpc>
                          <a:spcPts val="1820"/>
                        </a:lnSpc>
                        <a:buNone/>
                      </a:pPr>
                      <a:r>
                        <a:rPr lang="en-US" sz="1300" b="1" dirty="0">
                          <a:solidFill>
                            <a:srgbClr val="2A3633"/>
                          </a:solidFill>
                          <a:latin typeface="Hind Vadodara" pitchFamily="34" charset="0"/>
                          <a:ea typeface="Hind Vadodara" pitchFamily="34" charset="-122"/>
                          <a:cs typeface="Hind Vadodara" pitchFamily="34" charset="-120"/>
                        </a:rPr>
                        <a:t>ભાગ · Part</a:t>
                      </a:r>
                      <a:endParaRPr lang="en-US" sz="1300" dirty="0">
                        <a:latin typeface="Hind Vadodara" charset="0"/>
                        <a:ea typeface="Hind Vadodara" charset="0"/>
                        <a:cs typeface="Hind Vadodara" charset="0"/>
                      </a:endParaRPr>
                    </a:p>
                  </a:txBody>
                  <a:tcPr marL="57785" marR="57785" marT="57785" marB="57785" anchor="t">
                    <a:lnL w="12700" cap="flat" cmpd="sng" algn="ctr">
                      <a:solidFill>
                        <a:srgbClr val="BFB9AE"/>
                      </a:solidFill>
                      <a:prstDash val="solid"/>
                      <a:round/>
                      <a:headEnd type="none" w="med" len="med"/>
                      <a:tailEnd type="none" w="med" len="med"/>
                    </a:lnL>
                    <a:lnR w="12700" cap="flat" cmpd="sng" algn="ctr">
                      <a:solidFill>
                        <a:srgbClr val="B1ABA2"/>
                      </a:solidFill>
                      <a:prstDash val="solid"/>
                      <a:round/>
                      <a:headEnd type="none" w="med" len="med"/>
                      <a:tailEnd type="none" w="med" len="med"/>
                    </a:lnR>
                    <a:lnT w="12700" cap="flat" cmpd="sng" algn="ctr">
                      <a:solidFill>
                        <a:srgbClr val="BFB9AE"/>
                      </a:solidFill>
                      <a:prstDash val="solid"/>
                      <a:round/>
                      <a:headEnd type="none" w="med" len="med"/>
                      <a:tailEnd type="none" w="med" len="med"/>
                    </a:lnT>
                    <a:lnB w="12700" cap="flat" cmpd="sng" algn="ctr">
                      <a:solidFill>
                        <a:srgbClr val="B1ABA2"/>
                      </a:solidFill>
                      <a:prstDash val="solid"/>
                      <a:round/>
                      <a:headEnd type="none" w="med" len="med"/>
                      <a:tailEnd type="none" w="med" len="med"/>
                    </a:lnB>
                    <a:solidFill>
                      <a:srgbClr val="DDD6CA"/>
                    </a:solidFill>
                  </a:tcPr>
                </a:tc>
                <a:tc>
                  <a:txBody>
                    <a:bodyPr/>
                    <a:lstStyle/>
                    <a:p>
                      <a:pPr indent="0" marL="0">
                        <a:lnSpc>
                          <a:spcPts val="1820"/>
                        </a:lnSpc>
                        <a:buNone/>
                      </a:pPr>
                      <a:r>
                        <a:rPr lang="en-US" sz="1300" b="1" dirty="0">
                          <a:solidFill>
                            <a:srgbClr val="2A3633"/>
                          </a:solidFill>
                          <a:latin typeface="Hind Vadodara" pitchFamily="34" charset="0"/>
                          <a:ea typeface="Hind Vadodara" pitchFamily="34" charset="-122"/>
                          <a:cs typeface="Hind Vadodara" pitchFamily="34" charset="-120"/>
                        </a:rPr>
                        <a:t>માપ · Size</a:t>
                      </a:r>
                      <a:endParaRPr lang="en-US" sz="1300" dirty="0">
                        <a:latin typeface="Hind Vadodara" charset="0"/>
                        <a:ea typeface="Hind Vadodara" charset="0"/>
                        <a:cs typeface="Hind Vadodara" charset="0"/>
                      </a:endParaRPr>
                    </a:p>
                  </a:txBody>
                  <a:tcPr marL="57785" marR="57785" marT="57785" marB="57785" anchor="t">
                    <a:lnL w="12700" cap="flat" cmpd="sng" algn="ctr">
                      <a:solidFill>
                        <a:srgbClr val="B1ABA2"/>
                      </a:solidFill>
                      <a:prstDash val="solid"/>
                      <a:round/>
                      <a:headEnd type="none" w="med" len="med"/>
                      <a:tailEnd type="none" w="med" len="med"/>
                    </a:lnL>
                    <a:lnR w="12700" cap="flat" cmpd="sng" algn="ctr">
                      <a:solidFill>
                        <a:srgbClr val="B1ABA2"/>
                      </a:solidFill>
                      <a:prstDash val="solid"/>
                      <a:round/>
                      <a:headEnd type="none" w="med" len="med"/>
                      <a:tailEnd type="none" w="med" len="med"/>
                    </a:lnR>
                    <a:lnT w="12700" cap="flat" cmpd="sng" algn="ctr">
                      <a:solidFill>
                        <a:srgbClr val="BFB9AE"/>
                      </a:solidFill>
                      <a:prstDash val="solid"/>
                      <a:round/>
                      <a:headEnd type="none" w="med" len="med"/>
                      <a:tailEnd type="none" w="med" len="med"/>
                    </a:lnT>
                    <a:lnB w="12700" cap="flat" cmpd="sng" algn="ctr">
                      <a:solidFill>
                        <a:srgbClr val="B1ABA2"/>
                      </a:solidFill>
                      <a:prstDash val="solid"/>
                      <a:round/>
                      <a:headEnd type="none" w="med" len="med"/>
                      <a:tailEnd type="none" w="med" len="med"/>
                    </a:lnB>
                    <a:solidFill>
                      <a:srgbClr val="DDD6CA"/>
                    </a:solidFill>
                  </a:tcPr>
                </a:tc>
              </a:tr>
              <a:tr h="359271">
                <a:tc>
                  <a:txBody>
                    <a:bodyPr/>
                    <a:lstStyle/>
                    <a:p>
                      <a:pPr indent="0" marL="0">
                        <a:lnSpc>
                          <a:spcPts val="1820"/>
                        </a:lnSpc>
                        <a:buNone/>
                      </a:pPr>
                      <a:r>
                        <a:rPr lang="en-US" sz="1300" dirty="0">
                          <a:solidFill>
                            <a:srgbClr val="2A3633"/>
                          </a:solidFill>
                          <a:latin typeface="Hind Vadodara" pitchFamily="34" charset="0"/>
                          <a:ea typeface="Hind Vadodara" pitchFamily="34" charset="-122"/>
                          <a:cs typeface="Hind Vadodara" pitchFamily="34" charset="-120"/>
                        </a:rPr>
                        <a:t>આખું મંદિર · Overall</a:t>
                      </a:r>
                      <a:endParaRPr lang="en-US" sz="1300" dirty="0">
                        <a:latin typeface="Hind Vadodara" charset="0"/>
                        <a:ea typeface="Hind Vadodara" charset="0"/>
                        <a:cs typeface="Hind Vadodara" charset="0"/>
                      </a:endParaRPr>
                    </a:p>
                  </a:txBody>
                  <a:tcPr marL="57785" marR="57785" marT="57785" marB="57785" anchor="t">
                    <a:lnL w="12700" cap="flat" cmpd="sng" algn="ctr">
                      <a:solidFill>
                        <a:srgbClr val="BFB9AE"/>
                      </a:solidFill>
                      <a:prstDash val="solid"/>
                      <a:round/>
                      <a:headEnd type="none" w="med" len="med"/>
                      <a:tailEnd type="none" w="med" len="med"/>
                    </a:lnL>
                    <a:lnR w="12700" cap="flat" cmpd="sng" algn="ctr">
                      <a:solidFill>
                        <a:srgbClr val="BFB9AE"/>
                      </a:solidFill>
                      <a:prstDash val="solid"/>
                      <a:round/>
                      <a:headEnd type="none" w="med" len="med"/>
                      <a:tailEnd type="none" w="med" len="med"/>
                    </a:lnR>
                    <a:lnT w="12700" cap="flat" cmpd="sng" algn="ctr">
                      <a:solidFill>
                        <a:srgbClr val="B1ABA2"/>
                      </a:solidFill>
                      <a:prstDash val="solid"/>
                      <a:round/>
                      <a:headEnd type="none" w="med" len="med"/>
                      <a:tailEnd type="none" w="med" len="med"/>
                    </a:lnT>
                    <a:lnB w="12700" cap="flat" cmpd="sng" algn="ctr">
                      <a:solidFill>
                        <a:srgbClr val="BFB9AE"/>
                      </a:solidFill>
                      <a:prstDash val="solid"/>
                      <a:round/>
                      <a:headEnd type="none" w="med" len="med"/>
                      <a:tailEnd type="none" w="med" len="med"/>
                    </a:lnB>
                  </a:tcPr>
                </a:tc>
                <a:tc>
                  <a:txBody>
                    <a:bodyPr/>
                    <a:lstStyle/>
                    <a:p>
                      <a:pPr indent="0" marL="0">
                        <a:lnSpc>
                          <a:spcPts val="1820"/>
                        </a:lnSpc>
                        <a:buNone/>
                      </a:pPr>
                      <a:r>
                        <a:rPr lang="en-US" sz="1300" dirty="0">
                          <a:solidFill>
                            <a:srgbClr val="2A3633"/>
                          </a:solidFill>
                          <a:latin typeface="Hind Vadodara" pitchFamily="34" charset="0"/>
                          <a:ea typeface="Hind Vadodara" pitchFamily="34" charset="-122"/>
                          <a:cs typeface="Hind Vadodara" pitchFamily="34" charset="-120"/>
                        </a:rPr>
                        <a:t>12 × 25 ft</a:t>
                      </a:r>
                      <a:endParaRPr lang="en-US" sz="1300" dirty="0">
                        <a:latin typeface="Hind Vadodara" charset="0"/>
                        <a:ea typeface="Hind Vadodara" charset="0"/>
                        <a:cs typeface="Hind Vadodara" charset="0"/>
                      </a:endParaRPr>
                    </a:p>
                  </a:txBody>
                  <a:tcPr marL="57785" marR="57785" marT="57785" marB="57785" anchor="t">
                    <a:lnL w="12700" cap="flat" cmpd="sng" algn="ctr">
                      <a:solidFill>
                        <a:srgbClr val="BFB9AE"/>
                      </a:solidFill>
                      <a:prstDash val="solid"/>
                      <a:round/>
                      <a:headEnd type="none" w="med" len="med"/>
                      <a:tailEnd type="none" w="med" len="med"/>
                    </a:lnL>
                    <a:lnR w="12700" cap="flat" cmpd="sng" algn="ctr">
                      <a:solidFill>
                        <a:srgbClr val="BFB9AE"/>
                      </a:solidFill>
                      <a:prstDash val="solid"/>
                      <a:round/>
                      <a:headEnd type="none" w="med" len="med"/>
                      <a:tailEnd type="none" w="med" len="med"/>
                    </a:lnR>
                    <a:lnT w="12700" cap="flat" cmpd="sng" algn="ctr">
                      <a:solidFill>
                        <a:srgbClr val="B1ABA2"/>
                      </a:solidFill>
                      <a:prstDash val="solid"/>
                      <a:round/>
                      <a:headEnd type="none" w="med" len="med"/>
                      <a:tailEnd type="none" w="med" len="med"/>
                    </a:lnT>
                    <a:lnB w="12700" cap="flat" cmpd="sng" algn="ctr">
                      <a:solidFill>
                        <a:srgbClr val="BFB9AE"/>
                      </a:solidFill>
                      <a:prstDash val="solid"/>
                      <a:round/>
                      <a:headEnd type="none" w="med" len="med"/>
                      <a:tailEnd type="none" w="med" len="med"/>
                    </a:lnB>
                  </a:tcPr>
                </a:tc>
              </a:tr>
              <a:tr h="359271">
                <a:tc>
                  <a:txBody>
                    <a:bodyPr/>
                    <a:lstStyle/>
                    <a:p>
                      <a:pPr indent="0" marL="0">
                        <a:lnSpc>
                          <a:spcPts val="1820"/>
                        </a:lnSpc>
                        <a:buNone/>
                      </a:pPr>
                      <a:r>
                        <a:rPr lang="en-US" sz="1300" dirty="0">
                          <a:solidFill>
                            <a:srgbClr val="2A3633"/>
                          </a:solidFill>
                          <a:latin typeface="Hind Vadodara" pitchFamily="34" charset="0"/>
                          <a:ea typeface="Hind Vadodara" pitchFamily="34" charset="-122"/>
                          <a:cs typeface="Hind Vadodara" pitchFamily="34" charset="-120"/>
                        </a:rPr>
                        <a:t>ગર્ભગૃહ · Sanctum</a:t>
                      </a:r>
                      <a:endParaRPr lang="en-US" sz="1300" dirty="0">
                        <a:latin typeface="Hind Vadodara" charset="0"/>
                        <a:ea typeface="Hind Vadodara" charset="0"/>
                        <a:cs typeface="Hind Vadodara" charset="0"/>
                      </a:endParaRPr>
                    </a:p>
                  </a:txBody>
                  <a:tcPr marL="57785" marR="57785" marT="57785" marB="57785" anchor="t">
                    <a:lnL w="12700" cap="flat" cmpd="sng" algn="ctr">
                      <a:solidFill>
                        <a:srgbClr val="BFB9AE"/>
                      </a:solidFill>
                      <a:prstDash val="solid"/>
                      <a:round/>
                      <a:headEnd type="none" w="med" len="med"/>
                      <a:tailEnd type="none" w="med" len="med"/>
                    </a:lnL>
                    <a:lnR w="12700" cap="flat" cmpd="sng" algn="ctr">
                      <a:solidFill>
                        <a:srgbClr val="BFB9AE"/>
                      </a:solidFill>
                      <a:prstDash val="solid"/>
                      <a:round/>
                      <a:headEnd type="none" w="med" len="med"/>
                      <a:tailEnd type="none" w="med" len="med"/>
                    </a:lnR>
                    <a:lnT w="12700" cap="flat" cmpd="sng" algn="ctr">
                      <a:solidFill>
                        <a:srgbClr val="BFB9AE"/>
                      </a:solidFill>
                      <a:prstDash val="solid"/>
                      <a:round/>
                      <a:headEnd type="none" w="med" len="med"/>
                      <a:tailEnd type="none" w="med" len="med"/>
                    </a:lnT>
                    <a:lnB w="12700" cap="flat" cmpd="sng" algn="ctr">
                      <a:solidFill>
                        <a:srgbClr val="BFB9AE"/>
                      </a:solidFill>
                      <a:prstDash val="solid"/>
                      <a:round/>
                      <a:headEnd type="none" w="med" len="med"/>
                      <a:tailEnd type="none" w="med" len="med"/>
                    </a:lnB>
                  </a:tcPr>
                </a:tc>
                <a:tc>
                  <a:txBody>
                    <a:bodyPr/>
                    <a:lstStyle/>
                    <a:p>
                      <a:pPr indent="0" marL="0">
                        <a:lnSpc>
                          <a:spcPts val="1820"/>
                        </a:lnSpc>
                        <a:buNone/>
                      </a:pPr>
                      <a:r>
                        <a:rPr lang="en-US" sz="1300" dirty="0">
                          <a:solidFill>
                            <a:srgbClr val="2A3633"/>
                          </a:solidFill>
                          <a:latin typeface="Hind Vadodara" pitchFamily="34" charset="0"/>
                          <a:ea typeface="Hind Vadodara" pitchFamily="34" charset="-122"/>
                          <a:cs typeface="Hind Vadodara" pitchFamily="34" charset="-120"/>
                        </a:rPr>
                        <a:t>8 × 8 ft</a:t>
                      </a:r>
                      <a:endParaRPr lang="en-US" sz="1300" dirty="0">
                        <a:latin typeface="Hind Vadodara" charset="0"/>
                        <a:ea typeface="Hind Vadodara" charset="0"/>
                        <a:cs typeface="Hind Vadodara" charset="0"/>
                      </a:endParaRPr>
                    </a:p>
                  </a:txBody>
                  <a:tcPr marL="57785" marR="57785" marT="57785" marB="57785" anchor="t">
                    <a:lnL w="12700" cap="flat" cmpd="sng" algn="ctr">
                      <a:solidFill>
                        <a:srgbClr val="BFB9AE"/>
                      </a:solidFill>
                      <a:prstDash val="solid"/>
                      <a:round/>
                      <a:headEnd type="none" w="med" len="med"/>
                      <a:tailEnd type="none" w="med" len="med"/>
                    </a:lnL>
                    <a:lnR w="12700" cap="flat" cmpd="sng" algn="ctr">
                      <a:solidFill>
                        <a:srgbClr val="BFB9AE"/>
                      </a:solidFill>
                      <a:prstDash val="solid"/>
                      <a:round/>
                      <a:headEnd type="none" w="med" len="med"/>
                      <a:tailEnd type="none" w="med" len="med"/>
                    </a:lnR>
                    <a:lnT w="12700" cap="flat" cmpd="sng" algn="ctr">
                      <a:solidFill>
                        <a:srgbClr val="BFB9AE"/>
                      </a:solidFill>
                      <a:prstDash val="solid"/>
                      <a:round/>
                      <a:headEnd type="none" w="med" len="med"/>
                      <a:tailEnd type="none" w="med" len="med"/>
                    </a:lnT>
                    <a:lnB w="12700" cap="flat" cmpd="sng" algn="ctr">
                      <a:solidFill>
                        <a:srgbClr val="BFB9AE"/>
                      </a:solidFill>
                      <a:prstDash val="solid"/>
                      <a:round/>
                      <a:headEnd type="none" w="med" len="med"/>
                      <a:tailEnd type="none" w="med" len="med"/>
                    </a:lnB>
                  </a:tcPr>
                </a:tc>
              </a:tr>
              <a:tr h="359271">
                <a:tc>
                  <a:txBody>
                    <a:bodyPr/>
                    <a:lstStyle/>
                    <a:p>
                      <a:pPr indent="0" marL="0">
                        <a:lnSpc>
                          <a:spcPts val="1820"/>
                        </a:lnSpc>
                        <a:buNone/>
                      </a:pPr>
                      <a:r>
                        <a:rPr lang="en-US" sz="1300" dirty="0">
                          <a:solidFill>
                            <a:srgbClr val="2A3633"/>
                          </a:solidFill>
                          <a:latin typeface="Hind Vadodara" pitchFamily="34" charset="0"/>
                          <a:ea typeface="Hind Vadodara" pitchFamily="34" charset="-122"/>
                          <a:cs typeface="Hind Vadodara" pitchFamily="34" charset="-120"/>
                        </a:rPr>
                        <a:t>મંડપ · Mandap</a:t>
                      </a:r>
                      <a:endParaRPr lang="en-US" sz="1300" dirty="0">
                        <a:latin typeface="Hind Vadodara" charset="0"/>
                        <a:ea typeface="Hind Vadodara" charset="0"/>
                        <a:cs typeface="Hind Vadodara" charset="0"/>
                      </a:endParaRPr>
                    </a:p>
                  </a:txBody>
                  <a:tcPr marL="57785" marR="57785" marT="57785" marB="57785" anchor="t">
                    <a:lnL w="12700" cap="flat" cmpd="sng" algn="ctr">
                      <a:solidFill>
                        <a:srgbClr val="BFB9AE"/>
                      </a:solidFill>
                      <a:prstDash val="solid"/>
                      <a:round/>
                      <a:headEnd type="none" w="med" len="med"/>
                      <a:tailEnd type="none" w="med" len="med"/>
                    </a:lnL>
                    <a:lnR w="12700" cap="flat" cmpd="sng" algn="ctr">
                      <a:solidFill>
                        <a:srgbClr val="BFB9AE"/>
                      </a:solidFill>
                      <a:prstDash val="solid"/>
                      <a:round/>
                      <a:headEnd type="none" w="med" len="med"/>
                      <a:tailEnd type="none" w="med" len="med"/>
                    </a:lnR>
                    <a:lnT w="12700" cap="flat" cmpd="sng" algn="ctr">
                      <a:solidFill>
                        <a:srgbClr val="BFB9AE"/>
                      </a:solidFill>
                      <a:prstDash val="solid"/>
                      <a:round/>
                      <a:headEnd type="none" w="med" len="med"/>
                      <a:tailEnd type="none" w="med" len="med"/>
                    </a:lnT>
                    <a:lnB w="12700" cap="flat" cmpd="sng" algn="ctr">
                      <a:solidFill>
                        <a:srgbClr val="BFB9AE"/>
                      </a:solidFill>
                      <a:prstDash val="solid"/>
                      <a:round/>
                      <a:headEnd type="none" w="med" len="med"/>
                      <a:tailEnd type="none" w="med" len="med"/>
                    </a:lnB>
                  </a:tcPr>
                </a:tc>
                <a:tc>
                  <a:txBody>
                    <a:bodyPr/>
                    <a:lstStyle/>
                    <a:p>
                      <a:pPr indent="0" marL="0">
                        <a:lnSpc>
                          <a:spcPts val="1820"/>
                        </a:lnSpc>
                        <a:buNone/>
                      </a:pPr>
                      <a:r>
                        <a:rPr lang="en-US" sz="1300" dirty="0">
                          <a:solidFill>
                            <a:srgbClr val="2A3633"/>
                          </a:solidFill>
                          <a:latin typeface="Hind Vadodara" pitchFamily="34" charset="0"/>
                          <a:ea typeface="Hind Vadodara" pitchFamily="34" charset="-122"/>
                          <a:cs typeface="Hind Vadodara" pitchFamily="34" charset="-120"/>
                        </a:rPr>
                        <a:t>8 × 12 ft</a:t>
                      </a:r>
                      <a:endParaRPr lang="en-US" sz="1300" dirty="0">
                        <a:latin typeface="Hind Vadodara" charset="0"/>
                        <a:ea typeface="Hind Vadodara" charset="0"/>
                        <a:cs typeface="Hind Vadodara" charset="0"/>
                      </a:endParaRPr>
                    </a:p>
                  </a:txBody>
                  <a:tcPr marL="57785" marR="57785" marT="57785" marB="57785" anchor="t">
                    <a:lnL w="12700" cap="flat" cmpd="sng" algn="ctr">
                      <a:solidFill>
                        <a:srgbClr val="BFB9AE"/>
                      </a:solidFill>
                      <a:prstDash val="solid"/>
                      <a:round/>
                      <a:headEnd type="none" w="med" len="med"/>
                      <a:tailEnd type="none" w="med" len="med"/>
                    </a:lnL>
                    <a:lnR w="12700" cap="flat" cmpd="sng" algn="ctr">
                      <a:solidFill>
                        <a:srgbClr val="BFB9AE"/>
                      </a:solidFill>
                      <a:prstDash val="solid"/>
                      <a:round/>
                      <a:headEnd type="none" w="med" len="med"/>
                      <a:tailEnd type="none" w="med" len="med"/>
                    </a:lnR>
                    <a:lnT w="12700" cap="flat" cmpd="sng" algn="ctr">
                      <a:solidFill>
                        <a:srgbClr val="BFB9AE"/>
                      </a:solidFill>
                      <a:prstDash val="solid"/>
                      <a:round/>
                      <a:headEnd type="none" w="med" len="med"/>
                      <a:tailEnd type="none" w="med" len="med"/>
                    </a:lnT>
                    <a:lnB w="12700" cap="flat" cmpd="sng" algn="ctr">
                      <a:solidFill>
                        <a:srgbClr val="BFB9AE"/>
                      </a:solidFill>
                      <a:prstDash val="solid"/>
                      <a:round/>
                      <a:headEnd type="none" w="med" len="med"/>
                      <a:tailEnd type="none" w="med" len="med"/>
                    </a:lnB>
                  </a:tcPr>
                </a:tc>
              </a:tr>
              <a:tr h="359271">
                <a:tc>
                  <a:txBody>
                    <a:bodyPr/>
                    <a:lstStyle/>
                    <a:p>
                      <a:pPr indent="0" marL="0">
                        <a:lnSpc>
                          <a:spcPts val="1820"/>
                        </a:lnSpc>
                        <a:buNone/>
                      </a:pPr>
                      <a:r>
                        <a:rPr lang="en-US" sz="1300" dirty="0">
                          <a:solidFill>
                            <a:srgbClr val="2A3633"/>
                          </a:solidFill>
                          <a:latin typeface="Hind Vadodara" pitchFamily="34" charset="0"/>
                          <a:ea typeface="Hind Vadodara" pitchFamily="34" charset="-122"/>
                          <a:cs typeface="Hind Vadodara" pitchFamily="34" charset="-120"/>
                        </a:rPr>
                        <a:t>ઓસરી · Porch</a:t>
                      </a:r>
                      <a:endParaRPr lang="en-US" sz="1300" dirty="0">
                        <a:latin typeface="Hind Vadodara" charset="0"/>
                        <a:ea typeface="Hind Vadodara" charset="0"/>
                        <a:cs typeface="Hind Vadodara" charset="0"/>
                      </a:endParaRPr>
                    </a:p>
                  </a:txBody>
                  <a:tcPr marL="57785" marR="57785" marT="57785" marB="57785" anchor="t">
                    <a:lnL w="12700" cap="flat" cmpd="sng" algn="ctr">
                      <a:solidFill>
                        <a:srgbClr val="BFB9AE"/>
                      </a:solidFill>
                      <a:prstDash val="solid"/>
                      <a:round/>
                      <a:headEnd type="none" w="med" len="med"/>
                      <a:tailEnd type="none" w="med" len="med"/>
                    </a:lnL>
                    <a:lnR w="12700" cap="flat" cmpd="sng" algn="ctr">
                      <a:solidFill>
                        <a:srgbClr val="BFB9AE"/>
                      </a:solidFill>
                      <a:prstDash val="solid"/>
                      <a:round/>
                      <a:headEnd type="none" w="med" len="med"/>
                      <a:tailEnd type="none" w="med" len="med"/>
                    </a:lnR>
                    <a:lnT w="12700" cap="flat" cmpd="sng" algn="ctr">
                      <a:solidFill>
                        <a:srgbClr val="BFB9AE"/>
                      </a:solidFill>
                      <a:prstDash val="solid"/>
                      <a:round/>
                      <a:headEnd type="none" w="med" len="med"/>
                      <a:tailEnd type="none" w="med" len="med"/>
                    </a:lnT>
                    <a:lnB w="12700" cap="flat" cmpd="sng" algn="ctr">
                      <a:solidFill>
                        <a:srgbClr val="BFB9AE"/>
                      </a:solidFill>
                      <a:prstDash val="solid"/>
                      <a:round/>
                      <a:headEnd type="none" w="med" len="med"/>
                      <a:tailEnd type="none" w="med" len="med"/>
                    </a:lnB>
                  </a:tcPr>
                </a:tc>
                <a:tc>
                  <a:txBody>
                    <a:bodyPr/>
                    <a:lstStyle/>
                    <a:p>
                      <a:pPr indent="0" marL="0">
                        <a:lnSpc>
                          <a:spcPts val="1820"/>
                        </a:lnSpc>
                        <a:buNone/>
                      </a:pPr>
                      <a:r>
                        <a:rPr lang="en-US" sz="1300" dirty="0">
                          <a:solidFill>
                            <a:srgbClr val="2A3633"/>
                          </a:solidFill>
                          <a:latin typeface="Hind Vadodara" pitchFamily="34" charset="0"/>
                          <a:ea typeface="Hind Vadodara" pitchFamily="34" charset="-122"/>
                          <a:cs typeface="Hind Vadodara" pitchFamily="34" charset="-120"/>
                        </a:rPr>
                        <a:t>12 × 5 ft</a:t>
                      </a:r>
                      <a:endParaRPr lang="en-US" sz="1300" dirty="0">
                        <a:latin typeface="Hind Vadodara" charset="0"/>
                        <a:ea typeface="Hind Vadodara" charset="0"/>
                        <a:cs typeface="Hind Vadodara" charset="0"/>
                      </a:endParaRPr>
                    </a:p>
                  </a:txBody>
                  <a:tcPr marL="57785" marR="57785" marT="57785" marB="57785" anchor="t">
                    <a:lnL w="12700" cap="flat" cmpd="sng" algn="ctr">
                      <a:solidFill>
                        <a:srgbClr val="BFB9AE"/>
                      </a:solidFill>
                      <a:prstDash val="solid"/>
                      <a:round/>
                      <a:headEnd type="none" w="med" len="med"/>
                      <a:tailEnd type="none" w="med" len="med"/>
                    </a:lnL>
                    <a:lnR w="12700" cap="flat" cmpd="sng" algn="ctr">
                      <a:solidFill>
                        <a:srgbClr val="BFB9AE"/>
                      </a:solidFill>
                      <a:prstDash val="solid"/>
                      <a:round/>
                      <a:headEnd type="none" w="med" len="med"/>
                      <a:tailEnd type="none" w="med" len="med"/>
                    </a:lnR>
                    <a:lnT w="12700" cap="flat" cmpd="sng" algn="ctr">
                      <a:solidFill>
                        <a:srgbClr val="BFB9AE"/>
                      </a:solidFill>
                      <a:prstDash val="solid"/>
                      <a:round/>
                      <a:headEnd type="none" w="med" len="med"/>
                      <a:tailEnd type="none" w="med" len="med"/>
                    </a:lnT>
                    <a:lnB w="12700" cap="flat" cmpd="sng" algn="ctr">
                      <a:solidFill>
                        <a:srgbClr val="BFB9AE"/>
                      </a:solidFill>
                      <a:prstDash val="solid"/>
                      <a:round/>
                      <a:headEnd type="none" w="med" len="med"/>
                      <a:tailEnd type="none" w="med" len="med"/>
                    </a:lnB>
                  </a:tcPr>
                </a:tc>
              </a:tr>
              <a:tr h="359271">
                <a:tc>
                  <a:txBody>
                    <a:bodyPr/>
                    <a:lstStyle/>
                    <a:p>
                      <a:pPr indent="0" marL="0">
                        <a:lnSpc>
                          <a:spcPts val="1820"/>
                        </a:lnSpc>
                        <a:buNone/>
                      </a:pPr>
                      <a:r>
                        <a:rPr lang="en-US" sz="1300" dirty="0">
                          <a:solidFill>
                            <a:srgbClr val="2A3633"/>
                          </a:solidFill>
                          <a:latin typeface="Hind Vadodara" pitchFamily="34" charset="0"/>
                          <a:ea typeface="Hind Vadodara" pitchFamily="34" charset="-122"/>
                          <a:cs typeface="Hind Vadodara" pitchFamily="34" charset="-120"/>
                        </a:rPr>
                        <a:t>ઊંચાઈ · Height</a:t>
                      </a:r>
                      <a:endParaRPr lang="en-US" sz="1300" dirty="0">
                        <a:latin typeface="Hind Vadodara" charset="0"/>
                        <a:ea typeface="Hind Vadodara" charset="0"/>
                        <a:cs typeface="Hind Vadodara" charset="0"/>
                      </a:endParaRPr>
                    </a:p>
                  </a:txBody>
                  <a:tcPr marL="57785" marR="57785" marT="57785" marB="57785" anchor="t">
                    <a:lnL w="12700" cap="flat" cmpd="sng" algn="ctr">
                      <a:solidFill>
                        <a:srgbClr val="BFB9AE"/>
                      </a:solidFill>
                      <a:prstDash val="solid"/>
                      <a:round/>
                      <a:headEnd type="none" w="med" len="med"/>
                      <a:tailEnd type="none" w="med" len="med"/>
                    </a:lnL>
                    <a:lnR w="12700" cap="flat" cmpd="sng" algn="ctr">
                      <a:solidFill>
                        <a:srgbClr val="BFB9AE"/>
                      </a:solidFill>
                      <a:prstDash val="solid"/>
                      <a:round/>
                      <a:headEnd type="none" w="med" len="med"/>
                      <a:tailEnd type="none" w="med" len="med"/>
                    </a:lnR>
                    <a:lnT w="12700" cap="flat" cmpd="sng" algn="ctr">
                      <a:solidFill>
                        <a:srgbClr val="BFB9AE"/>
                      </a:solidFill>
                      <a:prstDash val="solid"/>
                      <a:round/>
                      <a:headEnd type="none" w="med" len="med"/>
                      <a:tailEnd type="none" w="med" len="med"/>
                    </a:lnT>
                    <a:lnB w="12700" cap="flat" cmpd="sng" algn="ctr">
                      <a:solidFill>
                        <a:srgbClr val="BFB9AE"/>
                      </a:solidFill>
                      <a:prstDash val="solid"/>
                      <a:round/>
                      <a:headEnd type="none" w="med" len="med"/>
                      <a:tailEnd type="none" w="med" len="med"/>
                    </a:lnB>
                  </a:tcPr>
                </a:tc>
                <a:tc>
                  <a:txBody>
                    <a:bodyPr/>
                    <a:lstStyle/>
                    <a:p>
                      <a:pPr indent="0" marL="0">
                        <a:lnSpc>
                          <a:spcPts val="1820"/>
                        </a:lnSpc>
                        <a:buNone/>
                      </a:pPr>
                      <a:r>
                        <a:rPr lang="en-US" sz="1300" dirty="0">
                          <a:solidFill>
                            <a:srgbClr val="2A3633"/>
                          </a:solidFill>
                          <a:latin typeface="Hind Vadodara" pitchFamily="34" charset="0"/>
                          <a:ea typeface="Hind Vadodara" pitchFamily="34" charset="-122"/>
                          <a:cs typeface="Hind Vadodara" pitchFamily="34" charset="-120"/>
                        </a:rPr>
                        <a:t>~15 ft</a:t>
                      </a:r>
                      <a:endParaRPr lang="en-US" sz="1300" dirty="0">
                        <a:latin typeface="Hind Vadodara" charset="0"/>
                        <a:ea typeface="Hind Vadodara" charset="0"/>
                        <a:cs typeface="Hind Vadodara" charset="0"/>
                      </a:endParaRPr>
                    </a:p>
                  </a:txBody>
                  <a:tcPr marL="57785" marR="57785" marT="57785" marB="57785" anchor="t">
                    <a:lnL w="12700" cap="flat" cmpd="sng" algn="ctr">
                      <a:solidFill>
                        <a:srgbClr val="BFB9AE"/>
                      </a:solidFill>
                      <a:prstDash val="solid"/>
                      <a:round/>
                      <a:headEnd type="none" w="med" len="med"/>
                      <a:tailEnd type="none" w="med" len="med"/>
                    </a:lnL>
                    <a:lnR w="12700" cap="flat" cmpd="sng" algn="ctr">
                      <a:solidFill>
                        <a:srgbClr val="BFB9AE"/>
                      </a:solidFill>
                      <a:prstDash val="solid"/>
                      <a:round/>
                      <a:headEnd type="none" w="med" len="med"/>
                      <a:tailEnd type="none" w="med" len="med"/>
                    </a:lnR>
                    <a:lnT w="12700" cap="flat" cmpd="sng" algn="ctr">
                      <a:solidFill>
                        <a:srgbClr val="BFB9AE"/>
                      </a:solidFill>
                      <a:prstDash val="solid"/>
                      <a:round/>
                      <a:headEnd type="none" w="med" len="med"/>
                      <a:tailEnd type="none" w="med" len="med"/>
                    </a:lnT>
                    <a:lnB w="12700" cap="flat" cmpd="sng" algn="ctr">
                      <a:solidFill>
                        <a:srgbClr val="BFB9AE"/>
                      </a:solidFill>
                      <a:prstDash val="solid"/>
                      <a:round/>
                      <a:headEnd type="none" w="med" len="med"/>
                      <a:tailEnd type="none" w="med" len="med"/>
                    </a:lnB>
                  </a:tcPr>
                </a:tc>
              </a:tr>
            </a:tbl>
          </a:graphicData>
        </a:graphic>
      </p:graphicFrame>
      <p:sp>
        <p:nvSpPr>
          <p:cNvPr id="8" name="Text 4"/>
          <p:cNvSpPr/>
          <p:nvPr/>
        </p:nvSpPr>
        <p:spPr>
          <a:xfrm>
            <a:off x="7137400" y="4436467"/>
            <a:ext cx="4369054"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A4A3A"/>
                </a:solidFill>
                <a:latin typeface="Hind Vadodara" pitchFamily="34" charset="0"/>
                <a:ea typeface="Hind Vadodara" pitchFamily="34" charset="-122"/>
                <a:cs typeface="Hind Vadodara" pitchFamily="34" charset="-120"/>
              </a:rPr>
              <a:t>ચિત્રમાંની મૂર્તિ પ્રતીક છે, આપણી માતાજીની મૂર્તિ નથી.</a:t>
            </a:r>
            <a:endParaRPr lang="en-US" sz="1200" dirty="0">
              <a:latin typeface="Hind Vadodara" charset="0"/>
              <a:ea typeface="Hind Vadodara" charset="0"/>
              <a:cs typeface="Hind Vadodara" charset="0"/>
            </a:endParaRPr>
          </a:p>
          <a:p>
            <a:pPr algn="l" indent="0" marL="0">
              <a:lnSpc>
                <a:spcPts val="1680"/>
              </a:lnSpc>
              <a:buNone/>
            </a:pPr>
            <a:r>
              <a:rPr lang="en-US" sz="1200" dirty="0">
                <a:solidFill>
                  <a:srgbClr val="5A4A3A"/>
                </a:solidFill>
                <a:latin typeface="Hind Vadodara" pitchFamily="34" charset="0"/>
                <a:ea typeface="Hind Vadodara" pitchFamily="34" charset="-122"/>
                <a:cs typeface="Hind Vadodara" pitchFamily="34" charset="-120"/>
              </a:rPr>
              <a:t>The idol in the drawing is symbolic, not our Mataji’s murti.</a:t>
            </a:r>
            <a:endParaRPr lang="en-US" sz="1200" dirty="0">
              <a:latin typeface="Hind Vadodara" charset="0"/>
              <a:ea typeface="Hind Vadodara" charset="0"/>
              <a:cs typeface="Hind Vadodara" charset="0"/>
            </a:endParaRPr>
          </a:p>
        </p:txBody>
      </p:sp>
      <p:sp>
        <p:nvSpPr>
          <p:cNvPr id="9" name="Text 5"/>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26F"/>
                </a:solidFill>
                <a:latin typeface="Hind Vadodara" pitchFamily="34" charset="0"/>
                <a:ea typeface="Hind Vadodara" pitchFamily="34" charset="-122"/>
                <a:cs typeface="Hind Vadodara" pitchFamily="34" charset="-120"/>
              </a:rPr>
              <a:t>Family design proposal · Not a measured plan of the existing temple</a:t>
            </a:r>
            <a:endParaRPr lang="en-US" sz="1200" dirty="0">
              <a:latin typeface="Hind Vadodara" charset="0"/>
              <a:ea typeface="Hind Vadodara" charset="0"/>
              <a:cs typeface="Hind Vadodara"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C"/>
        </a:solidFill>
      </p:bgPr>
    </p:bg>
    <p:spTree>
      <p:nvGrpSpPr>
        <p:cNvPr id="1" name=""/>
        <p:cNvGrpSpPr/>
        <p:nvPr/>
      </p:nvGrpSpPr>
      <p:grpSpPr>
        <a:xfrm>
          <a:off x="0" y="0"/>
          <a:ext cx="0" cy="0"/>
          <a:chOff x="0" y="0"/>
          <a:chExt cx="0" cy="0"/>
        </a:xfrm>
      </p:grpSpPr>
      <p:sp>
        <p:nvSpPr>
          <p:cNvPr id="2" name="Text 0"/>
          <p:cNvSpPr/>
          <p:nvPr/>
        </p:nvSpPr>
        <p:spPr>
          <a:xfrm>
            <a:off x="812800" y="7112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5602A"/>
                </a:solidFill>
                <a:latin typeface="Hind Vadodara" pitchFamily="34" charset="0"/>
                <a:ea typeface="Hind Vadodara" pitchFamily="34" charset="-122"/>
                <a:cs typeface="Hind Vadodara" pitchFamily="34" charset="-120"/>
              </a:rPr>
              <a:t>04 · સુધારા · CORRECTIONS</a:t>
            </a:r>
            <a:endParaRPr lang="en-US" sz="1200" dirty="0">
              <a:latin typeface="Hind Vadodara" charset="0"/>
              <a:ea typeface="Hind Vadodara" charset="0"/>
              <a:cs typeface="Hind Vadodara" charset="0"/>
            </a:endParaRPr>
          </a:p>
        </p:txBody>
      </p:sp>
      <p:sp>
        <p:nvSpPr>
          <p:cNvPr id="3" name="Text 1"/>
          <p:cNvSpPr/>
          <p:nvPr>
            <p:ph type="title"/>
          </p:nvPr>
        </p:nvSpPr>
        <p:spPr>
          <a:xfrm>
            <a:off x="812800" y="1102320"/>
            <a:ext cx="10883392" cy="553641"/>
          </a:xfrm>
          <a:prstGeom prst="rect">
            <a:avLst/>
          </a:prstGeom>
          <a:noFill/>
          <a:ln/>
        </p:spPr>
        <p:txBody>
          <a:bodyPr wrap="square" lIns="0" tIns="0" rIns="0" bIns="0" rtlCol="0" anchor="t">
            <a:normAutofit/>
          </a:bodyPr>
          <a:lstStyle/>
          <a:p>
            <a:pPr algn="l" indent="0" marL="0">
              <a:lnSpc>
                <a:spcPts val="4160"/>
              </a:lnSpc>
              <a:buNone/>
            </a:pPr>
            <a:r>
              <a:rPr lang="en-US" sz="3200" b="1" i="0" dirty="0">
                <a:solidFill>
                  <a:srgbClr val="1E3832"/>
                </a:solidFill>
                <a:latin typeface="Noto Serif Gujarati" pitchFamily="18" charset="0"/>
                <a:ea typeface="Noto Serif Gujarati" pitchFamily="18" charset="-122"/>
                <a:cs typeface="Noto Serif Gujarati" pitchFamily="18" charset="-120"/>
              </a:rPr>
              <a:t>ચિત્રને બાંધી શકાય તેવું બનાવવા ચાર સુધારા</a:t>
            </a:r>
            <a:endParaRPr lang="en-US" sz="3200" dirty="0">
              <a:latin typeface="Noto Serif Gujarati" charset="0"/>
              <a:ea typeface="Noto Serif Gujarati" charset="0"/>
              <a:cs typeface="Noto Serif Gujarati" charset="0"/>
            </a:endParaRPr>
          </a:p>
        </p:txBody>
      </p:sp>
      <p:sp>
        <p:nvSpPr>
          <p:cNvPr id="4" name="Text 2"/>
          <p:cNvSpPr/>
          <p:nvPr/>
        </p:nvSpPr>
        <p:spPr>
          <a:xfrm>
            <a:off x="812800" y="1655961"/>
            <a:ext cx="10883392" cy="330200"/>
          </a:xfrm>
          <a:prstGeom prst="rect">
            <a:avLst/>
          </a:prstGeom>
          <a:noFill/>
          <a:ln/>
        </p:spPr>
        <p:txBody>
          <a:bodyPr wrap="square" lIns="0" tIns="0" rIns="0" bIns="0" rtlCol="0" anchor="t">
            <a:normAutofit/>
          </a:bodyPr>
          <a:lstStyle/>
          <a:p>
            <a:pPr algn="l" indent="0" marL="0">
              <a:lnSpc>
                <a:spcPts val="2400"/>
              </a:lnSpc>
              <a:buNone/>
            </a:pPr>
            <a:r>
              <a:rPr lang="en-US" sz="2000" dirty="0">
                <a:solidFill>
                  <a:srgbClr val="7A2E3A"/>
                </a:solidFill>
                <a:latin typeface="EB Garamond" pitchFamily="18" charset="0"/>
                <a:ea typeface="EB Garamond" pitchFamily="18" charset="-122"/>
                <a:cs typeface="EB Garamond" pitchFamily="18" charset="-120"/>
              </a:rPr>
              <a:t>Four corrections to make the drawing buildable</a:t>
            </a:r>
            <a:endParaRPr lang="en-US" sz="2000" dirty="0">
              <a:latin typeface="EB Garamond" charset="0"/>
              <a:ea typeface="EB Garamond" charset="0"/>
              <a:cs typeface="EB Garamond" charset="0"/>
            </a:endParaRPr>
          </a:p>
        </p:txBody>
      </p:sp>
      <p:sp>
        <p:nvSpPr>
          <p:cNvPr id="5" name="Shape 3"/>
          <p:cNvSpPr/>
          <p:nvPr/>
        </p:nvSpPr>
        <p:spPr>
          <a:xfrm>
            <a:off x="815975" y="2141736"/>
            <a:ext cx="5200650" cy="1126331"/>
          </a:xfrm>
          <a:prstGeom prst="roundRect">
            <a:avLst>
              <a:gd name="adj" fmla="val 8739"/>
            </a:avLst>
          </a:prstGeom>
          <a:solidFill>
            <a:srgbClr val="FFFDF8"/>
          </a:solidFill>
          <a:ln w="6350">
            <a:solidFill>
              <a:srgbClr val="E2D8C6"/>
            </a:solidFill>
            <a:prstDash val="solid"/>
          </a:ln>
        </p:spPr>
      </p:sp>
      <p:sp>
        <p:nvSpPr>
          <p:cNvPr id="6" name="Text 4"/>
          <p:cNvSpPr/>
          <p:nvPr/>
        </p:nvSpPr>
        <p:spPr>
          <a:xfrm>
            <a:off x="1022350" y="2322711"/>
            <a:ext cx="221555" cy="789781"/>
          </a:xfrm>
          <a:prstGeom prst="rect">
            <a:avLst/>
          </a:prstGeom>
          <a:noFill/>
          <a:ln/>
        </p:spPr>
        <p:txBody>
          <a:bodyPr wrap="square" lIns="0" tIns="0" rIns="0" bIns="0" rtlCol="0" anchor="t">
            <a:normAutofit/>
          </a:bodyPr>
          <a:lstStyle/>
          <a:p>
            <a:pPr algn="l" indent="0" marL="0">
              <a:lnSpc>
                <a:spcPts val="2800"/>
              </a:lnSpc>
              <a:buNone/>
            </a:pPr>
            <a:r>
              <a:rPr lang="en-US" sz="2800" dirty="0">
                <a:solidFill>
                  <a:srgbClr val="85602A"/>
                </a:solidFill>
                <a:latin typeface="EB Garamond" pitchFamily="18" charset="0"/>
                <a:ea typeface="EB Garamond" pitchFamily="18" charset="-122"/>
                <a:cs typeface="EB Garamond" pitchFamily="18" charset="-120"/>
              </a:rPr>
              <a:t>1</a:t>
            </a:r>
            <a:endParaRPr lang="en-US" sz="2800" dirty="0">
              <a:latin typeface="EB Garamond" charset="0"/>
              <a:ea typeface="EB Garamond" charset="0"/>
              <a:cs typeface="EB Garamond" charset="0"/>
            </a:endParaRPr>
          </a:p>
        </p:txBody>
      </p:sp>
      <p:sp>
        <p:nvSpPr>
          <p:cNvPr id="7" name="Text 5"/>
          <p:cNvSpPr/>
          <p:nvPr/>
        </p:nvSpPr>
        <p:spPr>
          <a:xfrm>
            <a:off x="1345505" y="2322711"/>
            <a:ext cx="4598687" cy="289520"/>
          </a:xfrm>
          <a:prstGeom prst="rect">
            <a:avLst/>
          </a:prstGeom>
          <a:noFill/>
          <a:ln/>
        </p:spPr>
        <p:txBody>
          <a:bodyPr wrap="square" lIns="0" tIns="0" rIns="0" bIns="0" rtlCol="0" anchor="t">
            <a:normAutofit/>
          </a:bodyPr>
          <a:lstStyle/>
          <a:p>
            <a:pPr algn="l" indent="0" marL="0">
              <a:lnSpc>
                <a:spcPts val="2080"/>
              </a:lnSpc>
              <a:buNone/>
            </a:pPr>
            <a:r>
              <a:rPr lang="en-US" sz="1600" b="1" dirty="0">
                <a:solidFill>
                  <a:srgbClr val="1E3832"/>
                </a:solidFill>
                <a:latin typeface="Hind Vadodara" pitchFamily="34" charset="0"/>
                <a:ea typeface="Hind Vadodara" pitchFamily="34" charset="-122"/>
                <a:cs typeface="Hind Vadodara" pitchFamily="34" charset="-120"/>
              </a:rPr>
              <a:t>દીવાલની જાડાઈ · Wall thickness</a:t>
            </a:r>
            <a:endParaRPr lang="en-US" sz="1600" dirty="0">
              <a:latin typeface="Hind Vadodara" charset="0"/>
              <a:ea typeface="Hind Vadodara" charset="0"/>
              <a:cs typeface="Hind Vadodara" charset="0"/>
            </a:endParaRPr>
          </a:p>
        </p:txBody>
      </p:sp>
      <p:sp>
        <p:nvSpPr>
          <p:cNvPr id="8" name="Text 6"/>
          <p:cNvSpPr/>
          <p:nvPr/>
        </p:nvSpPr>
        <p:spPr>
          <a:xfrm>
            <a:off x="1345505" y="2624931"/>
            <a:ext cx="4598687"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E4A47"/>
                </a:solidFill>
                <a:latin typeface="Hind Vadodara" pitchFamily="34" charset="0"/>
                <a:ea typeface="Hind Vadodara" pitchFamily="34" charset="-122"/>
                <a:cs typeface="Hind Vadodara" pitchFamily="34" charset="-120"/>
              </a:rPr>
              <a:t>8 + 12 + 5 = 25 ft, દીવાલ માટે જગ્યા નથી.</a:t>
            </a:r>
            <a:endParaRPr lang="en-US" sz="1300" dirty="0">
              <a:latin typeface="Hind Vadodara" charset="0"/>
              <a:ea typeface="Hind Vadodara" charset="0"/>
              <a:cs typeface="Hind Vadodara" charset="0"/>
            </a:endParaRPr>
          </a:p>
          <a:p>
            <a:pPr algn="l" indent="0" marL="0">
              <a:lnSpc>
                <a:spcPts val="1820"/>
              </a:lnSpc>
              <a:buNone/>
            </a:pPr>
            <a:r>
              <a:rPr lang="en-US" sz="1300" dirty="0">
                <a:solidFill>
                  <a:srgbClr val="3E4A47"/>
                </a:solidFill>
                <a:latin typeface="Hind Vadodara" pitchFamily="34" charset="0"/>
                <a:ea typeface="Hind Vadodara" pitchFamily="34" charset="-122"/>
                <a:cs typeface="Hind Vadodara" pitchFamily="34" charset="-120"/>
              </a:rPr>
              <a:t>Room depths use all 25 ft, leaving nothing for walls.</a:t>
            </a:r>
            <a:endParaRPr lang="en-US" sz="1300" dirty="0">
              <a:latin typeface="Hind Vadodara" charset="0"/>
              <a:ea typeface="Hind Vadodara" charset="0"/>
              <a:cs typeface="Hind Vadodara" charset="0"/>
            </a:endParaRPr>
          </a:p>
        </p:txBody>
      </p:sp>
      <p:sp>
        <p:nvSpPr>
          <p:cNvPr id="9" name="Shape 7"/>
          <p:cNvSpPr/>
          <p:nvPr/>
        </p:nvSpPr>
        <p:spPr>
          <a:xfrm>
            <a:off x="6175375" y="2141736"/>
            <a:ext cx="5200650" cy="1126331"/>
          </a:xfrm>
          <a:prstGeom prst="roundRect">
            <a:avLst>
              <a:gd name="adj" fmla="val 8739"/>
            </a:avLst>
          </a:prstGeom>
          <a:solidFill>
            <a:srgbClr val="FFFDF8"/>
          </a:solidFill>
          <a:ln w="6350">
            <a:solidFill>
              <a:srgbClr val="E2D8C6"/>
            </a:solidFill>
            <a:prstDash val="solid"/>
          </a:ln>
        </p:spPr>
      </p:sp>
      <p:sp>
        <p:nvSpPr>
          <p:cNvPr id="10" name="Text 8"/>
          <p:cNvSpPr/>
          <p:nvPr/>
        </p:nvSpPr>
        <p:spPr>
          <a:xfrm>
            <a:off x="6381750" y="2322711"/>
            <a:ext cx="221555" cy="789781"/>
          </a:xfrm>
          <a:prstGeom prst="rect">
            <a:avLst/>
          </a:prstGeom>
          <a:noFill/>
          <a:ln/>
        </p:spPr>
        <p:txBody>
          <a:bodyPr wrap="square" lIns="0" tIns="0" rIns="0" bIns="0" rtlCol="0" anchor="t">
            <a:normAutofit/>
          </a:bodyPr>
          <a:lstStyle/>
          <a:p>
            <a:pPr algn="l" indent="0" marL="0">
              <a:lnSpc>
                <a:spcPts val="2800"/>
              </a:lnSpc>
              <a:buNone/>
            </a:pPr>
            <a:r>
              <a:rPr lang="en-US" sz="2800" dirty="0">
                <a:solidFill>
                  <a:srgbClr val="85602A"/>
                </a:solidFill>
                <a:latin typeface="EB Garamond" pitchFamily="18" charset="0"/>
                <a:ea typeface="EB Garamond" pitchFamily="18" charset="-122"/>
                <a:cs typeface="EB Garamond" pitchFamily="18" charset="-120"/>
              </a:rPr>
              <a:t>2</a:t>
            </a:r>
            <a:endParaRPr lang="en-US" sz="2800" dirty="0">
              <a:latin typeface="EB Garamond" charset="0"/>
              <a:ea typeface="EB Garamond" charset="0"/>
              <a:cs typeface="EB Garamond" charset="0"/>
            </a:endParaRPr>
          </a:p>
        </p:txBody>
      </p:sp>
      <p:sp>
        <p:nvSpPr>
          <p:cNvPr id="11" name="Text 9"/>
          <p:cNvSpPr/>
          <p:nvPr/>
        </p:nvSpPr>
        <p:spPr>
          <a:xfrm>
            <a:off x="6704905" y="2322711"/>
            <a:ext cx="4598687" cy="289520"/>
          </a:xfrm>
          <a:prstGeom prst="rect">
            <a:avLst/>
          </a:prstGeom>
          <a:noFill/>
          <a:ln/>
        </p:spPr>
        <p:txBody>
          <a:bodyPr wrap="square" lIns="0" tIns="0" rIns="0" bIns="0" rtlCol="0" anchor="t">
            <a:normAutofit/>
          </a:bodyPr>
          <a:lstStyle/>
          <a:p>
            <a:pPr algn="l" indent="0" marL="0">
              <a:lnSpc>
                <a:spcPts val="2080"/>
              </a:lnSpc>
              <a:buNone/>
            </a:pPr>
            <a:r>
              <a:rPr lang="en-US" sz="1600" b="1" dirty="0">
                <a:solidFill>
                  <a:srgbClr val="1E3832"/>
                </a:solidFill>
                <a:latin typeface="Hind Vadodara" pitchFamily="34" charset="0"/>
                <a:ea typeface="Hind Vadodara" pitchFamily="34" charset="-122"/>
                <a:cs typeface="Hind Vadodara" pitchFamily="34" charset="-120"/>
              </a:rPr>
              <a:t>શિખરની ઊંચાઈ · Height</a:t>
            </a:r>
            <a:endParaRPr lang="en-US" sz="1600" dirty="0">
              <a:latin typeface="Hind Vadodara" charset="0"/>
              <a:ea typeface="Hind Vadodara" charset="0"/>
              <a:cs typeface="Hind Vadodara" charset="0"/>
            </a:endParaRPr>
          </a:p>
        </p:txBody>
      </p:sp>
      <p:sp>
        <p:nvSpPr>
          <p:cNvPr id="12" name="Text 10"/>
          <p:cNvSpPr/>
          <p:nvPr/>
        </p:nvSpPr>
        <p:spPr>
          <a:xfrm>
            <a:off x="6704905" y="2624931"/>
            <a:ext cx="4598687"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E4A47"/>
                </a:solidFill>
                <a:latin typeface="Hind Vadodara" pitchFamily="34" charset="0"/>
                <a:ea typeface="Hind Vadodara" pitchFamily="34" charset="-122"/>
                <a:cs typeface="Hind Vadodara" pitchFamily="34" charset="-120"/>
              </a:rPr>
              <a:t>15 ft માં શિખર સમાય નહીં; આશરે 22–26 ft.</a:t>
            </a:r>
            <a:endParaRPr lang="en-US" sz="1300" dirty="0">
              <a:latin typeface="Hind Vadodara" charset="0"/>
              <a:ea typeface="Hind Vadodara" charset="0"/>
              <a:cs typeface="Hind Vadodara" charset="0"/>
            </a:endParaRPr>
          </a:p>
          <a:p>
            <a:pPr algn="l" indent="0" marL="0">
              <a:lnSpc>
                <a:spcPts val="1820"/>
              </a:lnSpc>
              <a:buNone/>
            </a:pPr>
            <a:r>
              <a:rPr lang="en-US" sz="1300" dirty="0">
                <a:solidFill>
                  <a:srgbClr val="3E4A47"/>
                </a:solidFill>
                <a:latin typeface="Hind Vadodara" pitchFamily="34" charset="0"/>
                <a:ea typeface="Hind Vadodara" pitchFamily="34" charset="-122"/>
                <a:cs typeface="Hind Vadodara" pitchFamily="34" charset="-120"/>
              </a:rPr>
              <a:t>15 ft cannot hold a shikhar; plan about 22–26 ft to the kalash.</a:t>
            </a:r>
            <a:endParaRPr lang="en-US" sz="1300" dirty="0">
              <a:latin typeface="Hind Vadodara" charset="0"/>
              <a:ea typeface="Hind Vadodara" charset="0"/>
              <a:cs typeface="Hind Vadodara" charset="0"/>
            </a:endParaRPr>
          </a:p>
        </p:txBody>
      </p:sp>
      <p:sp>
        <p:nvSpPr>
          <p:cNvPr id="13" name="Shape 11"/>
          <p:cNvSpPr/>
          <p:nvPr/>
        </p:nvSpPr>
        <p:spPr>
          <a:xfrm>
            <a:off x="815975" y="3426817"/>
            <a:ext cx="5200650" cy="1126331"/>
          </a:xfrm>
          <a:prstGeom prst="roundRect">
            <a:avLst>
              <a:gd name="adj" fmla="val 8739"/>
            </a:avLst>
          </a:prstGeom>
          <a:solidFill>
            <a:srgbClr val="FFFDF8"/>
          </a:solidFill>
          <a:ln w="6350">
            <a:solidFill>
              <a:srgbClr val="E2D8C6"/>
            </a:solidFill>
            <a:prstDash val="solid"/>
          </a:ln>
        </p:spPr>
      </p:sp>
      <p:sp>
        <p:nvSpPr>
          <p:cNvPr id="14" name="Text 12"/>
          <p:cNvSpPr/>
          <p:nvPr/>
        </p:nvSpPr>
        <p:spPr>
          <a:xfrm>
            <a:off x="1022350" y="3607792"/>
            <a:ext cx="221555" cy="789781"/>
          </a:xfrm>
          <a:prstGeom prst="rect">
            <a:avLst/>
          </a:prstGeom>
          <a:noFill/>
          <a:ln/>
        </p:spPr>
        <p:txBody>
          <a:bodyPr wrap="square" lIns="0" tIns="0" rIns="0" bIns="0" rtlCol="0" anchor="t">
            <a:normAutofit/>
          </a:bodyPr>
          <a:lstStyle/>
          <a:p>
            <a:pPr algn="l" indent="0" marL="0">
              <a:lnSpc>
                <a:spcPts val="2800"/>
              </a:lnSpc>
              <a:buNone/>
            </a:pPr>
            <a:r>
              <a:rPr lang="en-US" sz="2800" dirty="0">
                <a:solidFill>
                  <a:srgbClr val="85602A"/>
                </a:solidFill>
                <a:latin typeface="EB Garamond" pitchFamily="18" charset="0"/>
                <a:ea typeface="EB Garamond" pitchFamily="18" charset="-122"/>
                <a:cs typeface="EB Garamond" pitchFamily="18" charset="-120"/>
              </a:rPr>
              <a:t>3</a:t>
            </a:r>
            <a:endParaRPr lang="en-US" sz="2800" dirty="0">
              <a:latin typeface="EB Garamond" charset="0"/>
              <a:ea typeface="EB Garamond" charset="0"/>
              <a:cs typeface="EB Garamond" charset="0"/>
            </a:endParaRPr>
          </a:p>
        </p:txBody>
      </p:sp>
      <p:sp>
        <p:nvSpPr>
          <p:cNvPr id="15" name="Text 13"/>
          <p:cNvSpPr/>
          <p:nvPr/>
        </p:nvSpPr>
        <p:spPr>
          <a:xfrm>
            <a:off x="1345505" y="3607792"/>
            <a:ext cx="4598687" cy="289520"/>
          </a:xfrm>
          <a:prstGeom prst="rect">
            <a:avLst/>
          </a:prstGeom>
          <a:noFill/>
          <a:ln/>
        </p:spPr>
        <p:txBody>
          <a:bodyPr wrap="square" lIns="0" tIns="0" rIns="0" bIns="0" rtlCol="0" anchor="t">
            <a:normAutofit/>
          </a:bodyPr>
          <a:lstStyle/>
          <a:p>
            <a:pPr algn="l" indent="0" marL="0">
              <a:lnSpc>
                <a:spcPts val="2080"/>
              </a:lnSpc>
              <a:buNone/>
            </a:pPr>
            <a:r>
              <a:rPr lang="en-US" sz="1600" b="1" dirty="0">
                <a:solidFill>
                  <a:srgbClr val="1E3832"/>
                </a:solidFill>
                <a:latin typeface="Hind Vadodara" pitchFamily="34" charset="0"/>
                <a:ea typeface="Hind Vadodara" pitchFamily="34" charset="-122"/>
                <a:cs typeface="Hind Vadodara" pitchFamily="34" charset="-120"/>
              </a:rPr>
              <a:t>ઓટલો અને ઢાળ · Plinth and ramp</a:t>
            </a:r>
            <a:endParaRPr lang="en-US" sz="1600" dirty="0">
              <a:latin typeface="Hind Vadodara" charset="0"/>
              <a:ea typeface="Hind Vadodara" charset="0"/>
              <a:cs typeface="Hind Vadodara" charset="0"/>
            </a:endParaRPr>
          </a:p>
        </p:txBody>
      </p:sp>
      <p:sp>
        <p:nvSpPr>
          <p:cNvPr id="16" name="Text 14"/>
          <p:cNvSpPr/>
          <p:nvPr/>
        </p:nvSpPr>
        <p:spPr>
          <a:xfrm>
            <a:off x="1345505" y="3910013"/>
            <a:ext cx="4598687"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E4A47"/>
                </a:solidFill>
                <a:latin typeface="Hind Vadodara" pitchFamily="34" charset="0"/>
                <a:ea typeface="Hind Vadodara" pitchFamily="34" charset="-122"/>
                <a:cs typeface="Hind Vadodara" pitchFamily="34" charset="-120"/>
              </a:rPr>
              <a:t>3 પગથિયાં રાખીએ તો ઢાળ આશરે 21 ft, બાજુમાં.</a:t>
            </a:r>
            <a:endParaRPr lang="en-US" sz="1300" dirty="0">
              <a:latin typeface="Hind Vadodara" charset="0"/>
              <a:ea typeface="Hind Vadodara" charset="0"/>
              <a:cs typeface="Hind Vadodara" charset="0"/>
            </a:endParaRPr>
          </a:p>
          <a:p>
            <a:pPr algn="l" indent="0" marL="0">
              <a:lnSpc>
                <a:spcPts val="1820"/>
              </a:lnSpc>
              <a:buNone/>
            </a:pPr>
            <a:r>
              <a:rPr lang="en-US" sz="1300" dirty="0">
                <a:solidFill>
                  <a:srgbClr val="3E4A47"/>
                </a:solidFill>
                <a:latin typeface="Hind Vadodara" pitchFamily="34" charset="0"/>
                <a:ea typeface="Hind Vadodara" pitchFamily="34" charset="-122"/>
                <a:cs typeface="Hind Vadodara" pitchFamily="34" charset="-120"/>
              </a:rPr>
              <a:t>With 3 steps, a 1:12 ramp is about 21 ft, run along the side.</a:t>
            </a:r>
            <a:endParaRPr lang="en-US" sz="1300" dirty="0">
              <a:latin typeface="Hind Vadodara" charset="0"/>
              <a:ea typeface="Hind Vadodara" charset="0"/>
              <a:cs typeface="Hind Vadodara" charset="0"/>
            </a:endParaRPr>
          </a:p>
        </p:txBody>
      </p:sp>
      <p:sp>
        <p:nvSpPr>
          <p:cNvPr id="17" name="Shape 15"/>
          <p:cNvSpPr/>
          <p:nvPr/>
        </p:nvSpPr>
        <p:spPr>
          <a:xfrm>
            <a:off x="6175375" y="3426817"/>
            <a:ext cx="5200650" cy="1126331"/>
          </a:xfrm>
          <a:prstGeom prst="roundRect">
            <a:avLst>
              <a:gd name="adj" fmla="val 8739"/>
            </a:avLst>
          </a:prstGeom>
          <a:solidFill>
            <a:srgbClr val="FFFDF8"/>
          </a:solidFill>
          <a:ln w="6350">
            <a:solidFill>
              <a:srgbClr val="E2D8C6"/>
            </a:solidFill>
            <a:prstDash val="solid"/>
          </a:ln>
        </p:spPr>
      </p:sp>
      <p:sp>
        <p:nvSpPr>
          <p:cNvPr id="18" name="Text 16"/>
          <p:cNvSpPr/>
          <p:nvPr/>
        </p:nvSpPr>
        <p:spPr>
          <a:xfrm>
            <a:off x="6381750" y="3607792"/>
            <a:ext cx="221555" cy="789781"/>
          </a:xfrm>
          <a:prstGeom prst="rect">
            <a:avLst/>
          </a:prstGeom>
          <a:noFill/>
          <a:ln/>
        </p:spPr>
        <p:txBody>
          <a:bodyPr wrap="square" lIns="0" tIns="0" rIns="0" bIns="0" rtlCol="0" anchor="t">
            <a:normAutofit/>
          </a:bodyPr>
          <a:lstStyle/>
          <a:p>
            <a:pPr algn="l" indent="0" marL="0">
              <a:lnSpc>
                <a:spcPts val="2800"/>
              </a:lnSpc>
              <a:buNone/>
            </a:pPr>
            <a:r>
              <a:rPr lang="en-US" sz="2800" dirty="0">
                <a:solidFill>
                  <a:srgbClr val="85602A"/>
                </a:solidFill>
                <a:latin typeface="EB Garamond" pitchFamily="18" charset="0"/>
                <a:ea typeface="EB Garamond" pitchFamily="18" charset="-122"/>
                <a:cs typeface="EB Garamond" pitchFamily="18" charset="-120"/>
              </a:rPr>
              <a:t>4</a:t>
            </a:r>
            <a:endParaRPr lang="en-US" sz="2800" dirty="0">
              <a:latin typeface="EB Garamond" charset="0"/>
              <a:ea typeface="EB Garamond" charset="0"/>
              <a:cs typeface="EB Garamond" charset="0"/>
            </a:endParaRPr>
          </a:p>
        </p:txBody>
      </p:sp>
      <p:sp>
        <p:nvSpPr>
          <p:cNvPr id="19" name="Text 17"/>
          <p:cNvSpPr/>
          <p:nvPr/>
        </p:nvSpPr>
        <p:spPr>
          <a:xfrm>
            <a:off x="6704905" y="3607792"/>
            <a:ext cx="4598687" cy="289520"/>
          </a:xfrm>
          <a:prstGeom prst="rect">
            <a:avLst/>
          </a:prstGeom>
          <a:noFill/>
          <a:ln/>
        </p:spPr>
        <p:txBody>
          <a:bodyPr wrap="square" lIns="0" tIns="0" rIns="0" bIns="0" rtlCol="0" anchor="t">
            <a:normAutofit/>
          </a:bodyPr>
          <a:lstStyle/>
          <a:p>
            <a:pPr algn="l" indent="0" marL="0">
              <a:lnSpc>
                <a:spcPts val="2080"/>
              </a:lnSpc>
              <a:buNone/>
            </a:pPr>
            <a:r>
              <a:rPr lang="en-US" sz="1600" b="1" dirty="0">
                <a:solidFill>
                  <a:srgbClr val="1E3832"/>
                </a:solidFill>
                <a:latin typeface="Hind Vadodara" pitchFamily="34" charset="0"/>
                <a:ea typeface="Hind Vadodara" pitchFamily="34" charset="-122"/>
                <a:cs typeface="Hind Vadodara" pitchFamily="34" charset="-120"/>
              </a:rPr>
              <a:t>પ્રદક્ષિણા અને ગૌમુખ · Parikrama</a:t>
            </a:r>
            <a:endParaRPr lang="en-US" sz="1600" dirty="0">
              <a:latin typeface="Hind Vadodara" charset="0"/>
              <a:ea typeface="Hind Vadodara" charset="0"/>
              <a:cs typeface="Hind Vadodara" charset="0"/>
            </a:endParaRPr>
          </a:p>
        </p:txBody>
      </p:sp>
      <p:sp>
        <p:nvSpPr>
          <p:cNvPr id="20" name="Text 18"/>
          <p:cNvSpPr/>
          <p:nvPr/>
        </p:nvSpPr>
        <p:spPr>
          <a:xfrm>
            <a:off x="6704905" y="3910013"/>
            <a:ext cx="4598687"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E4A47"/>
                </a:solidFill>
                <a:latin typeface="Hind Vadodara" pitchFamily="34" charset="0"/>
                <a:ea typeface="Hind Vadodara" pitchFamily="34" charset="-122"/>
                <a:cs typeface="Hind Vadodara" pitchFamily="34" charset="-120"/>
              </a:rPr>
              <a:t>ચારે બાજુ 5 ft રસ્તો; અભિષેકના પાણીની નીક.</a:t>
            </a:r>
            <a:endParaRPr lang="en-US" sz="1300" dirty="0">
              <a:latin typeface="Hind Vadodara" charset="0"/>
              <a:ea typeface="Hind Vadodara" charset="0"/>
              <a:cs typeface="Hind Vadodara" charset="0"/>
            </a:endParaRPr>
          </a:p>
          <a:p>
            <a:pPr algn="l" indent="0" marL="0">
              <a:lnSpc>
                <a:spcPts val="1820"/>
              </a:lnSpc>
              <a:buNone/>
            </a:pPr>
            <a:r>
              <a:rPr lang="en-US" sz="1300" dirty="0">
                <a:solidFill>
                  <a:srgbClr val="3E4A47"/>
                </a:solidFill>
                <a:latin typeface="Hind Vadodara" pitchFamily="34" charset="0"/>
                <a:ea typeface="Hind Vadodara" pitchFamily="34" charset="-122"/>
                <a:cs typeface="Hind Vadodara" pitchFamily="34" charset="-120"/>
              </a:rPr>
              <a:t>A 5 ft path all round, and an outlet for abhishek water.</a:t>
            </a:r>
            <a:endParaRPr lang="en-US" sz="1300" dirty="0">
              <a:latin typeface="Hind Vadodara" charset="0"/>
              <a:ea typeface="Hind Vadodara" charset="0"/>
              <a:cs typeface="Hind Vadodara" charset="0"/>
            </a:endParaRPr>
          </a:p>
        </p:txBody>
      </p:sp>
      <p:sp>
        <p:nvSpPr>
          <p:cNvPr id="21" name="Text 19"/>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26F"/>
                </a:solidFill>
                <a:latin typeface="Hind Vadodara" pitchFamily="34" charset="0"/>
                <a:ea typeface="Hind Vadodara" pitchFamily="34" charset="-122"/>
                <a:cs typeface="Hind Vadodara" pitchFamily="34" charset="-120"/>
              </a:rPr>
              <a:t>Indicative only · Final sizes by a registered engineer and a Sompura, after the survey</a:t>
            </a:r>
            <a:endParaRPr lang="en-US" sz="1200" dirty="0">
              <a:latin typeface="Hind Vadodara" charset="0"/>
              <a:ea typeface="Hind Vadodara" charset="0"/>
              <a:cs typeface="Hind Vadodara"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C"/>
        </a:solidFill>
      </p:bgPr>
    </p:bg>
    <p:spTree>
      <p:nvGrpSpPr>
        <p:cNvPr id="1" name=""/>
        <p:cNvGrpSpPr/>
        <p:nvPr/>
      </p:nvGrpSpPr>
      <p:grpSpPr>
        <a:xfrm>
          <a:off x="0" y="0"/>
          <a:ext cx="0" cy="0"/>
          <a:chOff x="0" y="0"/>
          <a:chExt cx="0" cy="0"/>
        </a:xfrm>
      </p:grpSpPr>
      <p:sp>
        <p:nvSpPr>
          <p:cNvPr id="2" name="Text 0"/>
          <p:cNvSpPr/>
          <p:nvPr/>
        </p:nvSpPr>
        <p:spPr>
          <a:xfrm>
            <a:off x="812800" y="7112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5602A"/>
                </a:solidFill>
                <a:latin typeface="Hind Vadodara" pitchFamily="34" charset="0"/>
                <a:ea typeface="Hind Vadodara" pitchFamily="34" charset="-122"/>
                <a:cs typeface="Hind Vadodara" pitchFamily="34" charset="-120"/>
              </a:rPr>
              <a:t>05 · સુધારેલો નકશો · CORRECTED PLAN</a:t>
            </a:r>
            <a:endParaRPr lang="en-US" sz="1200" dirty="0">
              <a:latin typeface="Hind Vadodara" charset="0"/>
              <a:ea typeface="Hind Vadodara" charset="0"/>
              <a:cs typeface="Hind Vadodara" charset="0"/>
            </a:endParaRPr>
          </a:p>
        </p:txBody>
      </p:sp>
      <p:sp>
        <p:nvSpPr>
          <p:cNvPr id="3" name="Text 1"/>
          <p:cNvSpPr/>
          <p:nvPr>
            <p:ph type="title"/>
          </p:nvPr>
        </p:nvSpPr>
        <p:spPr>
          <a:xfrm>
            <a:off x="812800" y="1102320"/>
            <a:ext cx="10883392" cy="553641"/>
          </a:xfrm>
          <a:prstGeom prst="rect">
            <a:avLst/>
          </a:prstGeom>
          <a:noFill/>
          <a:ln/>
        </p:spPr>
        <p:txBody>
          <a:bodyPr wrap="square" lIns="0" tIns="0" rIns="0" bIns="0" rtlCol="0" anchor="t">
            <a:normAutofit/>
          </a:bodyPr>
          <a:lstStyle/>
          <a:p>
            <a:pPr algn="l" indent="0" marL="0">
              <a:lnSpc>
                <a:spcPts val="4160"/>
              </a:lnSpc>
              <a:buNone/>
            </a:pPr>
            <a:r>
              <a:rPr lang="en-US" sz="3200" b="1" i="0" dirty="0">
                <a:solidFill>
                  <a:srgbClr val="1E3832"/>
                </a:solidFill>
                <a:latin typeface="Noto Serif Gujarati" pitchFamily="18" charset="0"/>
                <a:ea typeface="Noto Serif Gujarati" pitchFamily="18" charset="-122"/>
                <a:cs typeface="Noto Serif Gujarati" pitchFamily="18" charset="-120"/>
              </a:rPr>
              <a:t>એ જ 12 × 25 ft, દીવાલો સાથે</a:t>
            </a:r>
            <a:endParaRPr lang="en-US" sz="3200" dirty="0">
              <a:latin typeface="Noto Serif Gujarati" charset="0"/>
              <a:ea typeface="Noto Serif Gujarati" charset="0"/>
              <a:cs typeface="Noto Serif Gujarati" charset="0"/>
            </a:endParaRPr>
          </a:p>
        </p:txBody>
      </p:sp>
      <p:sp>
        <p:nvSpPr>
          <p:cNvPr id="4" name="Text 2"/>
          <p:cNvSpPr/>
          <p:nvPr/>
        </p:nvSpPr>
        <p:spPr>
          <a:xfrm>
            <a:off x="812800" y="1655961"/>
            <a:ext cx="10883392" cy="330200"/>
          </a:xfrm>
          <a:prstGeom prst="rect">
            <a:avLst/>
          </a:prstGeom>
          <a:noFill/>
          <a:ln/>
        </p:spPr>
        <p:txBody>
          <a:bodyPr wrap="square" lIns="0" tIns="0" rIns="0" bIns="0" rtlCol="0" anchor="t">
            <a:normAutofit/>
          </a:bodyPr>
          <a:lstStyle/>
          <a:p>
            <a:pPr algn="l" indent="0" marL="0">
              <a:lnSpc>
                <a:spcPts val="2400"/>
              </a:lnSpc>
              <a:buNone/>
            </a:pPr>
            <a:r>
              <a:rPr lang="en-US" sz="2000" dirty="0">
                <a:solidFill>
                  <a:srgbClr val="7A2E3A"/>
                </a:solidFill>
                <a:latin typeface="EB Garamond" pitchFamily="18" charset="0"/>
                <a:ea typeface="EB Garamond" pitchFamily="18" charset="-122"/>
                <a:cs typeface="EB Garamond" pitchFamily="18" charset="-120"/>
              </a:rPr>
              <a:t>The same 12 × 25 ft footprint, with real walls</a:t>
            </a:r>
            <a:endParaRPr lang="en-US" sz="2000" dirty="0">
              <a:latin typeface="EB Garamond" charset="0"/>
              <a:ea typeface="EB Garamond" charset="0"/>
              <a:cs typeface="EB Garamond" charset="0"/>
            </a:endParaRPr>
          </a:p>
        </p:txBody>
      </p:sp>
      <p:sp>
        <p:nvSpPr>
          <p:cNvPr id="5" name="Text 3"/>
          <p:cNvSpPr/>
          <p:nvPr/>
        </p:nvSpPr>
        <p:spPr>
          <a:xfrm>
            <a:off x="812800" y="2138561"/>
            <a:ext cx="1171575"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6B726F"/>
                </a:solidFill>
                <a:latin typeface="Hind Vadodara" pitchFamily="34" charset="0"/>
                <a:ea typeface="Hind Vadodara" pitchFamily="34" charset="-122"/>
                <a:cs typeface="Hind Vadodara" pitchFamily="34" charset="-120"/>
              </a:rPr>
              <a:t>← પાછળ · Rear</a:t>
            </a:r>
            <a:endParaRPr lang="en-US" sz="1200" dirty="0">
              <a:latin typeface="Hind Vadodara" charset="0"/>
              <a:ea typeface="Hind Vadodara" charset="0"/>
              <a:cs typeface="Hind Vadodara" charset="0"/>
            </a:endParaRPr>
          </a:p>
        </p:txBody>
      </p:sp>
      <p:sp>
        <p:nvSpPr>
          <p:cNvPr id="6" name="Text 4"/>
          <p:cNvSpPr/>
          <p:nvPr/>
        </p:nvSpPr>
        <p:spPr>
          <a:xfrm>
            <a:off x="10104636" y="2138561"/>
            <a:ext cx="1274564"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6B726F"/>
                </a:solidFill>
                <a:latin typeface="Hind Vadodara" pitchFamily="34" charset="0"/>
                <a:ea typeface="Hind Vadodara" pitchFamily="34" charset="-122"/>
                <a:cs typeface="Hind Vadodara" pitchFamily="34" charset="-120"/>
              </a:rPr>
              <a:t>આગળ · Entry →</a:t>
            </a:r>
            <a:endParaRPr lang="en-US" sz="1200" dirty="0">
              <a:latin typeface="Hind Vadodara" charset="0"/>
              <a:ea typeface="Hind Vadodara" charset="0"/>
              <a:cs typeface="Hind Vadodara" charset="0"/>
            </a:endParaRPr>
          </a:p>
        </p:txBody>
      </p:sp>
      <p:sp>
        <p:nvSpPr>
          <p:cNvPr id="7" name="Text 5"/>
          <p:cNvSpPr/>
          <p:nvPr/>
        </p:nvSpPr>
        <p:spPr>
          <a:xfrm>
            <a:off x="812800" y="2529681"/>
            <a:ext cx="635000" cy="1587500"/>
          </a:xfrm>
          <a:prstGeom prst="rect">
            <a:avLst/>
          </a:prstGeom>
          <a:solidFill>
            <a:srgbClr val="8C8A80"/>
          </a:solidFill>
          <a:ln/>
        </p:spPr>
        <p:txBody>
          <a:bodyPr wrap="square" lIns="0" tIns="0" rIns="0" bIns="0" rtlCol="0" anchor="ctr">
            <a:normAutofit/>
          </a:bodyPr>
          <a:lstStyle/>
          <a:p>
            <a:pPr algn="ctr" indent="0" marL="0">
              <a:lnSpc>
                <a:spcPts val="1680"/>
              </a:lnSpc>
              <a:buNone/>
            </a:pPr>
            <a:r>
              <a:rPr lang="en-US" sz="1200" b="1" dirty="0">
                <a:solidFill>
                  <a:srgbClr val="FFFDF8"/>
                </a:solidFill>
                <a:latin typeface="Hind Vadodara" pitchFamily="34" charset="0"/>
                <a:ea typeface="Hind Vadodara" pitchFamily="34" charset="-122"/>
                <a:cs typeface="Hind Vadodara" pitchFamily="34" charset="-120"/>
              </a:rPr>
              <a:t>1½</a:t>
            </a:r>
            <a:endParaRPr lang="en-US" sz="1200" dirty="0">
              <a:latin typeface="Hind Vadodara" charset="0"/>
              <a:ea typeface="Hind Vadodara" charset="0"/>
              <a:cs typeface="Hind Vadodara" charset="0"/>
            </a:endParaRPr>
          </a:p>
        </p:txBody>
      </p:sp>
      <p:sp>
        <p:nvSpPr>
          <p:cNvPr id="8" name="Shape 6"/>
          <p:cNvSpPr/>
          <p:nvPr/>
        </p:nvSpPr>
        <p:spPr>
          <a:xfrm>
            <a:off x="1447800" y="2529681"/>
            <a:ext cx="2743200" cy="1587500"/>
          </a:xfrm>
          <a:prstGeom prst="rect">
            <a:avLst/>
          </a:prstGeom>
          <a:solidFill>
            <a:srgbClr val="E8D7B4"/>
          </a:solidFill>
          <a:ln/>
        </p:spPr>
      </p:sp>
      <p:sp>
        <p:nvSpPr>
          <p:cNvPr id="9" name="Text 7"/>
          <p:cNvSpPr/>
          <p:nvPr/>
        </p:nvSpPr>
        <p:spPr>
          <a:xfrm>
            <a:off x="2478772" y="3052961"/>
            <a:ext cx="681157" cy="309860"/>
          </a:xfrm>
          <a:prstGeom prst="rect">
            <a:avLst/>
          </a:prstGeom>
          <a:noFill/>
          <a:ln/>
        </p:spPr>
        <p:txBody>
          <a:bodyPr wrap="square" lIns="0" tIns="0" rIns="0" bIns="0" rtlCol="0" anchor="t">
            <a:normAutofit/>
          </a:bodyPr>
          <a:lstStyle/>
          <a:p>
            <a:pPr algn="ctr" indent="0" marL="0">
              <a:lnSpc>
                <a:spcPts val="2240"/>
              </a:lnSpc>
              <a:buNone/>
            </a:pPr>
            <a:r>
              <a:rPr lang="en-US" sz="1600" b="1" dirty="0">
                <a:solidFill>
                  <a:srgbClr val="1E3832"/>
                </a:solidFill>
                <a:latin typeface="Hind Vadodara" pitchFamily="34" charset="0"/>
                <a:ea typeface="Hind Vadodara" pitchFamily="34" charset="-122"/>
                <a:cs typeface="Hind Vadodara" pitchFamily="34" charset="-120"/>
              </a:rPr>
              <a:t>ગર્ભગૃહ</a:t>
            </a:r>
            <a:endParaRPr lang="en-US" sz="1600" dirty="0">
              <a:latin typeface="Hind Vadodara" charset="0"/>
              <a:ea typeface="Hind Vadodara" charset="0"/>
              <a:cs typeface="Hind Vadodara" charset="0"/>
            </a:endParaRPr>
          </a:p>
        </p:txBody>
      </p:sp>
      <p:sp>
        <p:nvSpPr>
          <p:cNvPr id="10" name="Text 8"/>
          <p:cNvSpPr/>
          <p:nvPr/>
        </p:nvSpPr>
        <p:spPr>
          <a:xfrm>
            <a:off x="2148245" y="3362821"/>
            <a:ext cx="1342311" cy="256480"/>
          </a:xfrm>
          <a:prstGeom prst="rect">
            <a:avLst/>
          </a:prstGeom>
          <a:noFill/>
          <a:ln/>
        </p:spPr>
        <p:txBody>
          <a:bodyPr wrap="square" lIns="0" tIns="0" rIns="0" bIns="0" rtlCol="0" anchor="t">
            <a:normAutofit/>
          </a:bodyPr>
          <a:lstStyle/>
          <a:p>
            <a:pPr algn="ctr" indent="0" marL="0">
              <a:lnSpc>
                <a:spcPts val="1820"/>
              </a:lnSpc>
              <a:buNone/>
            </a:pPr>
            <a:r>
              <a:rPr lang="en-US" sz="1300" dirty="0">
                <a:solidFill>
                  <a:srgbClr val="3E4A47"/>
                </a:solidFill>
                <a:latin typeface="Hind Vadodara" pitchFamily="34" charset="0"/>
                <a:ea typeface="Hind Vadodara" pitchFamily="34" charset="-122"/>
                <a:cs typeface="Hind Vadodara" pitchFamily="34" charset="-120"/>
              </a:rPr>
              <a:t>Sanctum · 6½ ft</a:t>
            </a:r>
            <a:endParaRPr lang="en-US" sz="1300" dirty="0">
              <a:latin typeface="Hind Vadodara" charset="0"/>
              <a:ea typeface="Hind Vadodara" charset="0"/>
              <a:cs typeface="Hind Vadodara" charset="0"/>
            </a:endParaRPr>
          </a:p>
        </p:txBody>
      </p:sp>
      <p:sp>
        <p:nvSpPr>
          <p:cNvPr id="11" name="Text 9"/>
          <p:cNvSpPr/>
          <p:nvPr/>
        </p:nvSpPr>
        <p:spPr>
          <a:xfrm>
            <a:off x="4191000" y="2529681"/>
            <a:ext cx="635000" cy="1587500"/>
          </a:xfrm>
          <a:prstGeom prst="rect">
            <a:avLst/>
          </a:prstGeom>
          <a:solidFill>
            <a:srgbClr val="8C8A80"/>
          </a:solidFill>
          <a:ln/>
        </p:spPr>
        <p:txBody>
          <a:bodyPr wrap="square" lIns="0" tIns="0" rIns="0" bIns="0" rtlCol="0" anchor="ctr">
            <a:normAutofit/>
          </a:bodyPr>
          <a:lstStyle/>
          <a:p>
            <a:pPr algn="ctr" indent="0" marL="0">
              <a:lnSpc>
                <a:spcPts val="1680"/>
              </a:lnSpc>
              <a:buNone/>
            </a:pPr>
            <a:r>
              <a:rPr lang="en-US" sz="1200" b="1" dirty="0">
                <a:solidFill>
                  <a:srgbClr val="FFFDF8"/>
                </a:solidFill>
                <a:latin typeface="Hind Vadodara" pitchFamily="34" charset="0"/>
                <a:ea typeface="Hind Vadodara" pitchFamily="34" charset="-122"/>
                <a:cs typeface="Hind Vadodara" pitchFamily="34" charset="-120"/>
              </a:rPr>
              <a:t>1½</a:t>
            </a:r>
            <a:endParaRPr lang="en-US" sz="1200" dirty="0">
              <a:latin typeface="Hind Vadodara" charset="0"/>
              <a:ea typeface="Hind Vadodara" charset="0"/>
              <a:cs typeface="Hind Vadodara" charset="0"/>
            </a:endParaRPr>
          </a:p>
        </p:txBody>
      </p:sp>
      <p:sp>
        <p:nvSpPr>
          <p:cNvPr id="12" name="Shape 10"/>
          <p:cNvSpPr/>
          <p:nvPr/>
        </p:nvSpPr>
        <p:spPr>
          <a:xfrm>
            <a:off x="4826000" y="2529681"/>
            <a:ext cx="4432300" cy="1587500"/>
          </a:xfrm>
          <a:prstGeom prst="rect">
            <a:avLst/>
          </a:prstGeom>
          <a:solidFill>
            <a:srgbClr val="D5E2DA"/>
          </a:solidFill>
          <a:ln/>
        </p:spPr>
      </p:sp>
      <p:sp>
        <p:nvSpPr>
          <p:cNvPr id="13" name="Text 11"/>
          <p:cNvSpPr/>
          <p:nvPr/>
        </p:nvSpPr>
        <p:spPr>
          <a:xfrm>
            <a:off x="6825933" y="3052961"/>
            <a:ext cx="432435" cy="309860"/>
          </a:xfrm>
          <a:prstGeom prst="rect">
            <a:avLst/>
          </a:prstGeom>
          <a:noFill/>
          <a:ln/>
        </p:spPr>
        <p:txBody>
          <a:bodyPr wrap="square" lIns="0" tIns="0" rIns="0" bIns="0" rtlCol="0" anchor="t">
            <a:normAutofit/>
          </a:bodyPr>
          <a:lstStyle/>
          <a:p>
            <a:pPr algn="ctr" indent="0" marL="0">
              <a:lnSpc>
                <a:spcPts val="2240"/>
              </a:lnSpc>
              <a:buNone/>
            </a:pPr>
            <a:r>
              <a:rPr lang="en-US" sz="1600" b="1" dirty="0">
                <a:solidFill>
                  <a:srgbClr val="1E3832"/>
                </a:solidFill>
                <a:latin typeface="Hind Vadodara" pitchFamily="34" charset="0"/>
                <a:ea typeface="Hind Vadodara" pitchFamily="34" charset="-122"/>
                <a:cs typeface="Hind Vadodara" pitchFamily="34" charset="-120"/>
              </a:rPr>
              <a:t>મંડપ</a:t>
            </a:r>
            <a:endParaRPr lang="en-US" sz="1600" dirty="0">
              <a:latin typeface="Hind Vadodara" charset="0"/>
              <a:ea typeface="Hind Vadodara" charset="0"/>
              <a:cs typeface="Hind Vadodara" charset="0"/>
            </a:endParaRPr>
          </a:p>
        </p:txBody>
      </p:sp>
      <p:sp>
        <p:nvSpPr>
          <p:cNvPr id="14" name="Text 12"/>
          <p:cNvSpPr/>
          <p:nvPr/>
        </p:nvSpPr>
        <p:spPr>
          <a:xfrm>
            <a:off x="6360874" y="3362821"/>
            <a:ext cx="1362551" cy="256480"/>
          </a:xfrm>
          <a:prstGeom prst="rect">
            <a:avLst/>
          </a:prstGeom>
          <a:noFill/>
          <a:ln/>
        </p:spPr>
        <p:txBody>
          <a:bodyPr wrap="square" lIns="0" tIns="0" rIns="0" bIns="0" rtlCol="0" anchor="t">
            <a:normAutofit/>
          </a:bodyPr>
          <a:lstStyle/>
          <a:p>
            <a:pPr algn="ctr" indent="0" marL="0">
              <a:lnSpc>
                <a:spcPts val="1820"/>
              </a:lnSpc>
              <a:buNone/>
            </a:pPr>
            <a:r>
              <a:rPr lang="en-US" sz="1300" dirty="0">
                <a:solidFill>
                  <a:srgbClr val="3E4A47"/>
                </a:solidFill>
                <a:latin typeface="Hind Vadodara" pitchFamily="34" charset="0"/>
                <a:ea typeface="Hind Vadodara" pitchFamily="34" charset="-122"/>
                <a:cs typeface="Hind Vadodara" pitchFamily="34" charset="-120"/>
              </a:rPr>
              <a:t>Mandap · 10½ ft</a:t>
            </a:r>
            <a:endParaRPr lang="en-US" sz="1300" dirty="0">
              <a:latin typeface="Hind Vadodara" charset="0"/>
              <a:ea typeface="Hind Vadodara" charset="0"/>
              <a:cs typeface="Hind Vadodara" charset="0"/>
            </a:endParaRPr>
          </a:p>
        </p:txBody>
      </p:sp>
      <p:sp>
        <p:nvSpPr>
          <p:cNvPr id="15" name="Text 13"/>
          <p:cNvSpPr/>
          <p:nvPr/>
        </p:nvSpPr>
        <p:spPr>
          <a:xfrm>
            <a:off x="9258300" y="2529681"/>
            <a:ext cx="419100" cy="1587500"/>
          </a:xfrm>
          <a:prstGeom prst="rect">
            <a:avLst/>
          </a:prstGeom>
          <a:solidFill>
            <a:srgbClr val="8C8A80"/>
          </a:solidFill>
          <a:ln/>
        </p:spPr>
        <p:txBody>
          <a:bodyPr wrap="square" lIns="0" tIns="0" rIns="0" bIns="0" rtlCol="0" anchor="ctr">
            <a:normAutofit/>
          </a:bodyPr>
          <a:lstStyle/>
          <a:p>
            <a:pPr algn="ctr" indent="0" marL="0">
              <a:lnSpc>
                <a:spcPts val="1680"/>
              </a:lnSpc>
              <a:buNone/>
            </a:pPr>
            <a:r>
              <a:rPr lang="en-US" sz="1200" b="1" dirty="0">
                <a:solidFill>
                  <a:srgbClr val="FFFDF8"/>
                </a:solidFill>
                <a:latin typeface="Hind Vadodara" pitchFamily="34" charset="0"/>
                <a:ea typeface="Hind Vadodara" pitchFamily="34" charset="-122"/>
                <a:cs typeface="Hind Vadodara" pitchFamily="34" charset="-120"/>
              </a:rPr>
              <a:t>1</a:t>
            </a:r>
            <a:endParaRPr lang="en-US" sz="1200" dirty="0">
              <a:latin typeface="Hind Vadodara" charset="0"/>
              <a:ea typeface="Hind Vadodara" charset="0"/>
              <a:cs typeface="Hind Vadodara" charset="0"/>
            </a:endParaRPr>
          </a:p>
        </p:txBody>
      </p:sp>
      <p:sp>
        <p:nvSpPr>
          <p:cNvPr id="16" name="Shape 14"/>
          <p:cNvSpPr/>
          <p:nvPr/>
        </p:nvSpPr>
        <p:spPr>
          <a:xfrm>
            <a:off x="9677400" y="2529681"/>
            <a:ext cx="1689100" cy="1587500"/>
          </a:xfrm>
          <a:prstGeom prst="rect">
            <a:avLst/>
          </a:prstGeom>
          <a:solidFill>
            <a:srgbClr val="F1E3CC"/>
          </a:solidFill>
          <a:ln/>
        </p:spPr>
      </p:sp>
      <p:sp>
        <p:nvSpPr>
          <p:cNvPr id="17" name="Text 15"/>
          <p:cNvSpPr/>
          <p:nvPr/>
        </p:nvSpPr>
        <p:spPr>
          <a:xfrm>
            <a:off x="10183813" y="3052961"/>
            <a:ext cx="676275" cy="309860"/>
          </a:xfrm>
          <a:prstGeom prst="rect">
            <a:avLst/>
          </a:prstGeom>
          <a:noFill/>
          <a:ln/>
        </p:spPr>
        <p:txBody>
          <a:bodyPr wrap="square" lIns="0" tIns="0" rIns="0" bIns="0" rtlCol="0" anchor="t">
            <a:normAutofit/>
          </a:bodyPr>
          <a:lstStyle/>
          <a:p>
            <a:pPr algn="ctr" indent="0" marL="0">
              <a:lnSpc>
                <a:spcPts val="2240"/>
              </a:lnSpc>
              <a:buNone/>
            </a:pPr>
            <a:r>
              <a:rPr lang="en-US" sz="1600" b="1" dirty="0">
                <a:solidFill>
                  <a:srgbClr val="1E3832"/>
                </a:solidFill>
                <a:latin typeface="Hind Vadodara" pitchFamily="34" charset="0"/>
                <a:ea typeface="Hind Vadodara" pitchFamily="34" charset="-122"/>
                <a:cs typeface="Hind Vadodara" pitchFamily="34" charset="-120"/>
              </a:rPr>
              <a:t>ઓસરી</a:t>
            </a:r>
            <a:endParaRPr lang="en-US" sz="1600" dirty="0">
              <a:latin typeface="Hind Vadodara" charset="0"/>
              <a:ea typeface="Hind Vadodara" charset="0"/>
              <a:cs typeface="Hind Vadodara" charset="0"/>
            </a:endParaRPr>
          </a:p>
        </p:txBody>
      </p:sp>
      <p:sp>
        <p:nvSpPr>
          <p:cNvPr id="18" name="Text 16"/>
          <p:cNvSpPr/>
          <p:nvPr/>
        </p:nvSpPr>
        <p:spPr>
          <a:xfrm>
            <a:off x="10061664" y="3362821"/>
            <a:ext cx="920472" cy="256480"/>
          </a:xfrm>
          <a:prstGeom prst="rect">
            <a:avLst/>
          </a:prstGeom>
          <a:noFill/>
          <a:ln/>
        </p:spPr>
        <p:txBody>
          <a:bodyPr wrap="square" lIns="0" tIns="0" rIns="0" bIns="0" rtlCol="0" anchor="t">
            <a:normAutofit/>
          </a:bodyPr>
          <a:lstStyle/>
          <a:p>
            <a:pPr algn="ctr" indent="0" marL="0">
              <a:lnSpc>
                <a:spcPts val="1820"/>
              </a:lnSpc>
              <a:buNone/>
            </a:pPr>
            <a:r>
              <a:rPr lang="en-US" sz="1300" dirty="0">
                <a:solidFill>
                  <a:srgbClr val="3E4A47"/>
                </a:solidFill>
                <a:latin typeface="Hind Vadodara" pitchFamily="34" charset="0"/>
                <a:ea typeface="Hind Vadodara" pitchFamily="34" charset="-122"/>
                <a:cs typeface="Hind Vadodara" pitchFamily="34" charset="-120"/>
              </a:rPr>
              <a:t>Porch · 4 ft</a:t>
            </a:r>
            <a:endParaRPr lang="en-US" sz="1300" dirty="0">
              <a:latin typeface="Hind Vadodara" charset="0"/>
              <a:ea typeface="Hind Vadodara" charset="0"/>
              <a:cs typeface="Hind Vadodara" charset="0"/>
            </a:endParaRPr>
          </a:p>
        </p:txBody>
      </p:sp>
      <p:sp>
        <p:nvSpPr>
          <p:cNvPr id="19" name="Text 17"/>
          <p:cNvSpPr/>
          <p:nvPr/>
        </p:nvSpPr>
        <p:spPr>
          <a:xfrm>
            <a:off x="812800" y="4294981"/>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26F"/>
                </a:solidFill>
                <a:latin typeface="Hind Vadodara" pitchFamily="34" charset="0"/>
                <a:ea typeface="Hind Vadodara" pitchFamily="34" charset="-122"/>
                <a:cs typeface="Hind Vadodara" pitchFamily="34" charset="-120"/>
              </a:rPr>
              <a:t>Grey = walls in feet (1½ ft walls carry the shikhar) · Steps sit outside the 25 ft, in front</a:t>
            </a:r>
            <a:endParaRPr lang="en-US" sz="1200" dirty="0">
              <a:latin typeface="Hind Vadodara" charset="0"/>
              <a:ea typeface="Hind Vadodara" charset="0"/>
              <a:cs typeface="Hind Vadodara" charset="0"/>
            </a:endParaRPr>
          </a:p>
        </p:txBody>
      </p:sp>
      <p:sp>
        <p:nvSpPr>
          <p:cNvPr id="20" name="Shape 18"/>
          <p:cNvSpPr/>
          <p:nvPr/>
        </p:nvSpPr>
        <p:spPr>
          <a:xfrm>
            <a:off x="815975" y="4689277"/>
            <a:ext cx="5194300" cy="869851"/>
          </a:xfrm>
          <a:prstGeom prst="roundRect">
            <a:avLst>
              <a:gd name="adj" fmla="val 11315"/>
            </a:avLst>
          </a:prstGeom>
          <a:solidFill>
            <a:srgbClr val="FFFDF8"/>
          </a:solidFill>
          <a:ln w="6350">
            <a:solidFill>
              <a:srgbClr val="E2D8C6"/>
            </a:solidFill>
            <a:prstDash val="solid"/>
          </a:ln>
        </p:spPr>
      </p:sp>
      <p:sp>
        <p:nvSpPr>
          <p:cNvPr id="21" name="Text 19"/>
          <p:cNvSpPr/>
          <p:nvPr/>
        </p:nvSpPr>
        <p:spPr>
          <a:xfrm>
            <a:off x="1022350" y="4844852"/>
            <a:ext cx="4924997"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6B726F"/>
                </a:solidFill>
                <a:latin typeface="Hind Vadodara" pitchFamily="34" charset="0"/>
                <a:ea typeface="Hind Vadodara" pitchFamily="34" charset="-122"/>
                <a:cs typeface="Hind Vadodara" pitchFamily="34" charset="-120"/>
              </a:rPr>
              <a:t>ચિત્રમાં · In the drawing</a:t>
            </a:r>
            <a:endParaRPr lang="en-US" sz="1200" dirty="0">
              <a:latin typeface="Hind Vadodara" charset="0"/>
              <a:ea typeface="Hind Vadodara" charset="0"/>
              <a:cs typeface="Hind Vadodara" charset="0"/>
            </a:endParaRPr>
          </a:p>
        </p:txBody>
      </p:sp>
      <p:sp>
        <p:nvSpPr>
          <p:cNvPr id="22" name="Text 20"/>
          <p:cNvSpPr/>
          <p:nvPr/>
        </p:nvSpPr>
        <p:spPr>
          <a:xfrm>
            <a:off x="1022350" y="5083572"/>
            <a:ext cx="4924997" cy="34538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3E4A47"/>
                </a:solidFill>
                <a:latin typeface="Hind Vadodara" pitchFamily="34" charset="0"/>
                <a:ea typeface="Hind Vadodara" pitchFamily="34" charset="-122"/>
                <a:cs typeface="Hind Vadodara" pitchFamily="34" charset="-120"/>
              </a:rPr>
              <a:t>મંડપ 8 × 12 ft, દીવાલ 0</a:t>
            </a:r>
            <a:endParaRPr lang="en-US" sz="1800" dirty="0">
              <a:latin typeface="Hind Vadodara" charset="0"/>
              <a:ea typeface="Hind Vadodara" charset="0"/>
              <a:cs typeface="Hind Vadodara" charset="0"/>
            </a:endParaRPr>
          </a:p>
        </p:txBody>
      </p:sp>
      <p:sp>
        <p:nvSpPr>
          <p:cNvPr id="23" name="Shape 21"/>
          <p:cNvSpPr/>
          <p:nvPr/>
        </p:nvSpPr>
        <p:spPr>
          <a:xfrm>
            <a:off x="6191250" y="4686102"/>
            <a:ext cx="5187950" cy="876201"/>
          </a:xfrm>
          <a:prstGeom prst="roundRect">
            <a:avLst>
              <a:gd name="adj" fmla="val 11596"/>
            </a:avLst>
          </a:prstGeom>
          <a:solidFill>
            <a:srgbClr val="1E3832"/>
          </a:solidFill>
          <a:ln/>
        </p:spPr>
      </p:sp>
      <p:sp>
        <p:nvSpPr>
          <p:cNvPr id="24" name="Text 22"/>
          <p:cNvSpPr/>
          <p:nvPr/>
        </p:nvSpPr>
        <p:spPr>
          <a:xfrm>
            <a:off x="6394450" y="4838502"/>
            <a:ext cx="4924997"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D9B77A"/>
                </a:solidFill>
                <a:latin typeface="Hind Vadodara" pitchFamily="34" charset="0"/>
                <a:ea typeface="Hind Vadodara" pitchFamily="34" charset="-122"/>
                <a:cs typeface="Hind Vadodara" pitchFamily="34" charset="-120"/>
              </a:rPr>
              <a:t>વાસ્તવિક · Realistic</a:t>
            </a:r>
            <a:endParaRPr lang="en-US" sz="1200" dirty="0">
              <a:latin typeface="Hind Vadodara" charset="0"/>
              <a:ea typeface="Hind Vadodara" charset="0"/>
              <a:cs typeface="Hind Vadodara" charset="0"/>
            </a:endParaRPr>
          </a:p>
        </p:txBody>
      </p:sp>
      <p:sp>
        <p:nvSpPr>
          <p:cNvPr id="25" name="Text 23"/>
          <p:cNvSpPr/>
          <p:nvPr/>
        </p:nvSpPr>
        <p:spPr>
          <a:xfrm>
            <a:off x="6394450" y="5077222"/>
            <a:ext cx="4924997" cy="34538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F7F3EC"/>
                </a:solidFill>
                <a:latin typeface="Hind Vadodara" pitchFamily="34" charset="0"/>
                <a:ea typeface="Hind Vadodara" pitchFamily="34" charset="-122"/>
                <a:cs typeface="Hind Vadodara" pitchFamily="34" charset="-120"/>
              </a:rPr>
              <a:t>મંડપ આશરે 10 × 10½ ft</a:t>
            </a:r>
            <a:endParaRPr lang="en-US" sz="1800" dirty="0">
              <a:latin typeface="Hind Vadodara" charset="0"/>
              <a:ea typeface="Hind Vadodara" charset="0"/>
              <a:cs typeface="Hind Vadodara" charset="0"/>
            </a:endParaRPr>
          </a:p>
        </p:txBody>
      </p:sp>
      <p:sp>
        <p:nvSpPr>
          <p:cNvPr id="26" name="Text 24"/>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26F"/>
                </a:solidFill>
                <a:latin typeface="Hind Vadodara" pitchFamily="34" charset="0"/>
                <a:ea typeface="Hind Vadodara" pitchFamily="34" charset="-122"/>
                <a:cs typeface="Hind Vadodara" pitchFamily="34" charset="-120"/>
              </a:rPr>
              <a:t>Illustrative depth budget, not a construction drawing · Wall sizes to be set by the engineer</a:t>
            </a:r>
            <a:endParaRPr lang="en-US" sz="1200" dirty="0">
              <a:latin typeface="Hind Vadodara" charset="0"/>
              <a:ea typeface="Hind Vadodara" charset="0"/>
              <a:cs typeface="Hind Vadodara"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FE7DA"/>
        </a:solidFill>
      </p:bgPr>
    </p:bg>
    <p:spTree>
      <p:nvGrpSpPr>
        <p:cNvPr id="1" name=""/>
        <p:cNvGrpSpPr/>
        <p:nvPr/>
      </p:nvGrpSpPr>
      <p:grpSpPr>
        <a:xfrm>
          <a:off x="0" y="0"/>
          <a:ext cx="0" cy="0"/>
          <a:chOff x="0" y="0"/>
          <a:chExt cx="0" cy="0"/>
        </a:xfrm>
      </p:grpSpPr>
      <p:sp>
        <p:nvSpPr>
          <p:cNvPr id="2" name="Text 0"/>
          <p:cNvSpPr/>
          <p:nvPr/>
        </p:nvSpPr>
        <p:spPr>
          <a:xfrm>
            <a:off x="812800" y="7112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5602A"/>
                </a:solidFill>
                <a:latin typeface="Hind Vadodara" pitchFamily="34" charset="0"/>
                <a:ea typeface="Hind Vadodara" pitchFamily="34" charset="-122"/>
                <a:cs typeface="Hind Vadodara" pitchFamily="34" charset="-120"/>
              </a:rPr>
              <a:t>06 · બે રસ્તા · TWO PATHS</a:t>
            </a:r>
            <a:endParaRPr lang="en-US" sz="1200" dirty="0">
              <a:latin typeface="Hind Vadodara" charset="0"/>
              <a:ea typeface="Hind Vadodara" charset="0"/>
              <a:cs typeface="Hind Vadodara" charset="0"/>
            </a:endParaRPr>
          </a:p>
        </p:txBody>
      </p:sp>
      <p:sp>
        <p:nvSpPr>
          <p:cNvPr id="3" name="Text 1"/>
          <p:cNvSpPr/>
          <p:nvPr>
            <p:ph type="title"/>
          </p:nvPr>
        </p:nvSpPr>
        <p:spPr>
          <a:xfrm>
            <a:off x="812800" y="1102320"/>
            <a:ext cx="10883392" cy="553641"/>
          </a:xfrm>
          <a:prstGeom prst="rect">
            <a:avLst/>
          </a:prstGeom>
          <a:noFill/>
          <a:ln/>
        </p:spPr>
        <p:txBody>
          <a:bodyPr wrap="square" lIns="0" tIns="0" rIns="0" bIns="0" rtlCol="0" anchor="t">
            <a:normAutofit/>
          </a:bodyPr>
          <a:lstStyle/>
          <a:p>
            <a:pPr algn="l" indent="0" marL="0">
              <a:lnSpc>
                <a:spcPts val="4160"/>
              </a:lnSpc>
              <a:buNone/>
            </a:pPr>
            <a:r>
              <a:rPr lang="en-US" sz="3200" b="1" i="0" dirty="0">
                <a:solidFill>
                  <a:srgbClr val="1E3832"/>
                </a:solidFill>
                <a:latin typeface="Noto Serif Gujarati" pitchFamily="18" charset="0"/>
                <a:ea typeface="Noto Serif Gujarati" pitchFamily="18" charset="-122"/>
                <a:cs typeface="Noto Serif Gujarati" pitchFamily="18" charset="-120"/>
              </a:rPr>
              <a:t>બે રસ્તા, એક પવિત્ર ઓળખ</a:t>
            </a:r>
            <a:endParaRPr lang="en-US" sz="3200" dirty="0">
              <a:latin typeface="Noto Serif Gujarati" charset="0"/>
              <a:ea typeface="Noto Serif Gujarati" charset="0"/>
              <a:cs typeface="Noto Serif Gujarati" charset="0"/>
            </a:endParaRPr>
          </a:p>
        </p:txBody>
      </p:sp>
      <p:sp>
        <p:nvSpPr>
          <p:cNvPr id="4" name="Text 2"/>
          <p:cNvSpPr/>
          <p:nvPr/>
        </p:nvSpPr>
        <p:spPr>
          <a:xfrm>
            <a:off x="812800" y="1655961"/>
            <a:ext cx="10883392" cy="330200"/>
          </a:xfrm>
          <a:prstGeom prst="rect">
            <a:avLst/>
          </a:prstGeom>
          <a:noFill/>
          <a:ln/>
        </p:spPr>
        <p:txBody>
          <a:bodyPr wrap="square" lIns="0" tIns="0" rIns="0" bIns="0" rtlCol="0" anchor="t">
            <a:normAutofit/>
          </a:bodyPr>
          <a:lstStyle/>
          <a:p>
            <a:pPr algn="l" indent="0" marL="0">
              <a:lnSpc>
                <a:spcPts val="2400"/>
              </a:lnSpc>
              <a:buNone/>
            </a:pPr>
            <a:r>
              <a:rPr lang="en-US" sz="2000" dirty="0">
                <a:solidFill>
                  <a:srgbClr val="7A2E3A"/>
                </a:solidFill>
                <a:latin typeface="EB Garamond" pitchFamily="18" charset="0"/>
                <a:ea typeface="EB Garamond" pitchFamily="18" charset="-122"/>
                <a:cs typeface="EB Garamond" pitchFamily="18" charset="-120"/>
              </a:rPr>
              <a:t>Two paths, one sacred identity</a:t>
            </a:r>
            <a:endParaRPr lang="en-US" sz="2000" dirty="0">
              <a:latin typeface="EB Garamond" charset="0"/>
              <a:ea typeface="EB Garamond" charset="0"/>
              <a:cs typeface="EB Garamond" charset="0"/>
            </a:endParaRPr>
          </a:p>
        </p:txBody>
      </p:sp>
      <p:sp>
        <p:nvSpPr>
          <p:cNvPr id="5" name="Shape 3"/>
          <p:cNvSpPr/>
          <p:nvPr/>
        </p:nvSpPr>
        <p:spPr>
          <a:xfrm>
            <a:off x="812800" y="2138561"/>
            <a:ext cx="5181600" cy="2793008"/>
          </a:xfrm>
          <a:prstGeom prst="roundRect">
            <a:avLst>
              <a:gd name="adj" fmla="val 3638"/>
            </a:avLst>
          </a:prstGeom>
          <a:solidFill>
            <a:srgbClr val="FFFDF8"/>
          </a:solidFill>
          <a:ln/>
        </p:spPr>
      </p:sp>
      <p:sp>
        <p:nvSpPr>
          <p:cNvPr id="6" name="Shape 4"/>
          <p:cNvSpPr/>
          <p:nvPr/>
        </p:nvSpPr>
        <p:spPr>
          <a:xfrm>
            <a:off x="812800" y="2138561"/>
            <a:ext cx="5181600" cy="2793008"/>
          </a:xfrm>
          <a:custGeom>
            <a:avLst/>
            <a:gdLst/>
            <a:ahLst/>
            <a:cxnLst/>
            <a:rect l="l" t="t" r="r" b="b"/>
            <a:pathLst>
              <a:path w="5181600" h="2793008">
                <a:moveTo>
                  <a:pt x="0" y="101600"/>
                </a:moveTo>
                <a:lnTo>
                  <a:pt x="0" y="101600"/>
                </a:lnTo>
                <a:arcTo hR="101600" wR="101600" stAng="10800000" swAng="5400000"/>
                <a:lnTo>
                  <a:pt x="5080000" y="0"/>
                </a:lnTo>
                <a:arcTo hR="101600" wR="101600" stAng="16200000" swAng="5400000"/>
                <a:lnTo>
                  <a:pt x="5181600" y="101600"/>
                </a:lnTo>
                <a:arcTo hR="50800" wR="101600" stAng="0" swAng="-5400000"/>
                <a:lnTo>
                  <a:pt x="101600" y="50800"/>
                </a:lnTo>
                <a:arcTo hR="50800" wR="101600" stAng="16200000" swAng="-5400000"/>
                <a:close/>
              </a:path>
            </a:pathLst>
          </a:custGeom>
          <a:solidFill>
            <a:srgbClr val="1E3832"/>
          </a:solidFill>
          <a:ln/>
        </p:spPr>
      </p:sp>
      <p:sp>
        <p:nvSpPr>
          <p:cNvPr id="7" name="Text 5"/>
          <p:cNvSpPr/>
          <p:nvPr/>
        </p:nvSpPr>
        <p:spPr>
          <a:xfrm>
            <a:off x="1066800" y="2417961"/>
            <a:ext cx="4813808"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85602A"/>
                </a:solidFill>
                <a:latin typeface="Hind Vadodara" pitchFamily="34" charset="0"/>
                <a:ea typeface="Hind Vadodara" pitchFamily="34" charset="-122"/>
                <a:cs typeface="Hind Vadodara" pitchFamily="34" charset="-120"/>
              </a:rPr>
              <a:t>PATH A · સાચવણી પહેલાં</a:t>
            </a:r>
            <a:endParaRPr lang="en-US" sz="1200" dirty="0">
              <a:latin typeface="Hind Vadodara" charset="0"/>
              <a:ea typeface="Hind Vadodara" charset="0"/>
              <a:cs typeface="Hind Vadodara" charset="0"/>
            </a:endParaRPr>
          </a:p>
        </p:txBody>
      </p:sp>
      <p:sp>
        <p:nvSpPr>
          <p:cNvPr id="8" name="Text 6"/>
          <p:cNvSpPr/>
          <p:nvPr/>
        </p:nvSpPr>
        <p:spPr>
          <a:xfrm>
            <a:off x="1066800" y="2720181"/>
            <a:ext cx="4813808" cy="685800"/>
          </a:xfrm>
          <a:prstGeom prst="rect">
            <a:avLst/>
          </a:prstGeom>
          <a:noFill/>
          <a:ln/>
        </p:spPr>
        <p:txBody>
          <a:bodyPr wrap="square" lIns="0" tIns="0" rIns="0" bIns="0" rtlCol="0" anchor="t">
            <a:normAutofit/>
          </a:bodyPr>
          <a:lstStyle/>
          <a:p>
            <a:pPr algn="l" indent="0" marL="0">
              <a:lnSpc>
                <a:spcPts val="2600"/>
              </a:lnSpc>
              <a:buNone/>
            </a:pPr>
            <a:r>
              <a:rPr lang="en-US" sz="2000" b="1" dirty="0">
                <a:solidFill>
                  <a:srgbClr val="1E3832"/>
                </a:solidFill>
                <a:latin typeface="Hind Vadodara" pitchFamily="34" charset="0"/>
                <a:ea typeface="Hind Vadodara" pitchFamily="34" charset="-122"/>
                <a:cs typeface="Hind Vadodara" pitchFamily="34" charset="-120"/>
              </a:rPr>
              <a:t>જીર્ણોદ્ધાર અને મજબૂતી</a:t>
            </a:r>
            <a:endParaRPr lang="en-US" sz="2000" dirty="0">
              <a:latin typeface="Hind Vadodara" charset="0"/>
              <a:ea typeface="Hind Vadodara" charset="0"/>
              <a:cs typeface="Hind Vadodara" charset="0"/>
            </a:endParaRPr>
          </a:p>
          <a:p>
            <a:pPr algn="l" indent="0" marL="0">
              <a:lnSpc>
                <a:spcPts val="2600"/>
              </a:lnSpc>
              <a:buNone/>
            </a:pPr>
            <a:r>
              <a:rPr lang="en-US" sz="2000" b="1" dirty="0">
                <a:solidFill>
                  <a:srgbClr val="1E3832"/>
                </a:solidFill>
                <a:latin typeface="Hind Vadodara" pitchFamily="34" charset="0"/>
                <a:ea typeface="Hind Vadodara" pitchFamily="34" charset="-122"/>
                <a:cs typeface="Hind Vadodara" pitchFamily="34" charset="-120"/>
              </a:rPr>
              <a:t>Restore and strengthen</a:t>
            </a:r>
            <a:endParaRPr lang="en-US" sz="2000" dirty="0">
              <a:latin typeface="Hind Vadodara" charset="0"/>
              <a:ea typeface="Hind Vadodara" charset="0"/>
              <a:cs typeface="Hind Vadodara" charset="0"/>
            </a:endParaRPr>
          </a:p>
        </p:txBody>
      </p:sp>
      <p:sp>
        <p:nvSpPr>
          <p:cNvPr id="9" name="Text 7"/>
          <p:cNvSpPr/>
          <p:nvPr/>
        </p:nvSpPr>
        <p:spPr>
          <a:xfrm>
            <a:off x="1066800" y="3469481"/>
            <a:ext cx="4813808" cy="743347"/>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E4A47"/>
                </a:solidFill>
                <a:latin typeface="Hind Vadodara" pitchFamily="34" charset="0"/>
                <a:ea typeface="Hind Vadodara" pitchFamily="34" charset="-122"/>
                <a:cs typeface="Hind Vadodara" pitchFamily="34" charset="-120"/>
              </a:rPr>
              <a:t>મજબૂત જૂનો ભાગ રાખીએ, મંડપ અને પ્રવેશ સુધારીએ.</a:t>
            </a:r>
            <a:endParaRPr lang="en-US" sz="1300" dirty="0">
              <a:latin typeface="Hind Vadodara" charset="0"/>
              <a:ea typeface="Hind Vadodara" charset="0"/>
              <a:cs typeface="Hind Vadodara" charset="0"/>
            </a:endParaRPr>
          </a:p>
          <a:p>
            <a:pPr algn="l" indent="0" marL="0">
              <a:lnSpc>
                <a:spcPts val="1885"/>
              </a:lnSpc>
              <a:buNone/>
            </a:pPr>
            <a:r>
              <a:rPr lang="en-US" sz="1300" dirty="0">
                <a:solidFill>
                  <a:srgbClr val="3E4A47"/>
                </a:solidFill>
                <a:latin typeface="Hind Vadodara" pitchFamily="34" charset="0"/>
                <a:ea typeface="Hind Vadodara" pitchFamily="34" charset="-122"/>
                <a:cs typeface="Hind Vadodara" pitchFamily="34" charset="-120"/>
              </a:rPr>
              <a:t>Keep the sound old structure; improve mandap, entry and finishes.</a:t>
            </a:r>
            <a:endParaRPr lang="en-US" sz="1300" dirty="0">
              <a:latin typeface="Hind Vadodara" charset="0"/>
              <a:ea typeface="Hind Vadodara" charset="0"/>
              <a:cs typeface="Hind Vadodara" charset="0"/>
            </a:endParaRPr>
          </a:p>
        </p:txBody>
      </p:sp>
      <p:sp>
        <p:nvSpPr>
          <p:cNvPr id="10" name="Text 8"/>
          <p:cNvSpPr/>
          <p:nvPr/>
        </p:nvSpPr>
        <p:spPr>
          <a:xfrm>
            <a:off x="1066800" y="4276328"/>
            <a:ext cx="4813808" cy="452041"/>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1E3832"/>
                </a:solidFill>
                <a:latin typeface="Hind Vadodara" pitchFamily="34" charset="0"/>
                <a:ea typeface="Hind Vadodara" pitchFamily="34" charset="-122"/>
                <a:cs typeface="Hind Vadodara" pitchFamily="34" charset="-120"/>
              </a:rPr>
              <a:t>ત્યારે જ, જ્યારે માળખાકીય રિપોર્ટ ટેકો આપે.</a:t>
            </a:r>
            <a:endParaRPr lang="en-US" sz="1200" dirty="0">
              <a:latin typeface="Hind Vadodara" charset="0"/>
              <a:ea typeface="Hind Vadodara" charset="0"/>
              <a:cs typeface="Hind Vadodara" charset="0"/>
            </a:endParaRPr>
          </a:p>
          <a:p>
            <a:pPr algn="l" indent="0" marL="0">
              <a:lnSpc>
                <a:spcPts val="1680"/>
              </a:lnSpc>
              <a:buNone/>
            </a:pPr>
            <a:r>
              <a:rPr lang="en-US" sz="1200" b="1" dirty="0">
                <a:solidFill>
                  <a:srgbClr val="1E3832"/>
                </a:solidFill>
                <a:latin typeface="Hind Vadodara" pitchFamily="34" charset="0"/>
                <a:ea typeface="Hind Vadodara" pitchFamily="34" charset="-122"/>
                <a:cs typeface="Hind Vadodara" pitchFamily="34" charset="-120"/>
              </a:rPr>
              <a:t>Only if the structural report supports it.</a:t>
            </a:r>
            <a:endParaRPr lang="en-US" sz="1200" dirty="0">
              <a:latin typeface="Hind Vadodara" charset="0"/>
              <a:ea typeface="Hind Vadodara" charset="0"/>
              <a:cs typeface="Hind Vadodara" charset="0"/>
            </a:endParaRPr>
          </a:p>
        </p:txBody>
      </p:sp>
      <p:sp>
        <p:nvSpPr>
          <p:cNvPr id="11" name="Shape 9"/>
          <p:cNvSpPr/>
          <p:nvPr/>
        </p:nvSpPr>
        <p:spPr>
          <a:xfrm>
            <a:off x="6197600" y="2138561"/>
            <a:ext cx="5181600" cy="2793008"/>
          </a:xfrm>
          <a:prstGeom prst="roundRect">
            <a:avLst>
              <a:gd name="adj" fmla="val 3638"/>
            </a:avLst>
          </a:prstGeom>
          <a:solidFill>
            <a:srgbClr val="FFFDF8"/>
          </a:solidFill>
          <a:ln/>
        </p:spPr>
      </p:sp>
      <p:sp>
        <p:nvSpPr>
          <p:cNvPr id="12" name="Shape 10"/>
          <p:cNvSpPr/>
          <p:nvPr/>
        </p:nvSpPr>
        <p:spPr>
          <a:xfrm>
            <a:off x="6197600" y="2138561"/>
            <a:ext cx="5181600" cy="2793008"/>
          </a:xfrm>
          <a:custGeom>
            <a:avLst/>
            <a:gdLst/>
            <a:ahLst/>
            <a:cxnLst/>
            <a:rect l="l" t="t" r="r" b="b"/>
            <a:pathLst>
              <a:path w="5181600" h="2793008">
                <a:moveTo>
                  <a:pt x="0" y="101600"/>
                </a:moveTo>
                <a:lnTo>
                  <a:pt x="0" y="101600"/>
                </a:lnTo>
                <a:arcTo hR="101600" wR="101600" stAng="10800000" swAng="5400000"/>
                <a:lnTo>
                  <a:pt x="5080000" y="0"/>
                </a:lnTo>
                <a:arcTo hR="101600" wR="101600" stAng="16200000" swAng="5400000"/>
                <a:lnTo>
                  <a:pt x="5181600" y="101600"/>
                </a:lnTo>
                <a:arcTo hR="50800" wR="101600" stAng="0" swAng="-5400000"/>
                <a:lnTo>
                  <a:pt x="101600" y="50800"/>
                </a:lnTo>
                <a:arcTo hR="50800" wR="101600" stAng="16200000" swAng="-5400000"/>
                <a:close/>
              </a:path>
            </a:pathLst>
          </a:custGeom>
          <a:solidFill>
            <a:srgbClr val="7A2E3A"/>
          </a:solidFill>
          <a:ln/>
        </p:spPr>
      </p:sp>
      <p:sp>
        <p:nvSpPr>
          <p:cNvPr id="13" name="Text 11"/>
          <p:cNvSpPr/>
          <p:nvPr/>
        </p:nvSpPr>
        <p:spPr>
          <a:xfrm>
            <a:off x="6451600" y="2417961"/>
            <a:ext cx="4813808"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85602A"/>
                </a:solidFill>
                <a:latin typeface="Hind Vadodara" pitchFamily="34" charset="0"/>
                <a:ea typeface="Hind Vadodara" pitchFamily="34" charset="-122"/>
                <a:cs typeface="Hind Vadodara" pitchFamily="34" charset="-120"/>
              </a:rPr>
              <a:t>PATH B · પુરાવા સાથે જ</a:t>
            </a:r>
            <a:endParaRPr lang="en-US" sz="1200" dirty="0">
              <a:latin typeface="Hind Vadodara" charset="0"/>
              <a:ea typeface="Hind Vadodara" charset="0"/>
              <a:cs typeface="Hind Vadodara" charset="0"/>
            </a:endParaRPr>
          </a:p>
        </p:txBody>
      </p:sp>
      <p:sp>
        <p:nvSpPr>
          <p:cNvPr id="14" name="Text 12"/>
          <p:cNvSpPr/>
          <p:nvPr/>
        </p:nvSpPr>
        <p:spPr>
          <a:xfrm>
            <a:off x="6451600" y="2720181"/>
            <a:ext cx="4813808" cy="685800"/>
          </a:xfrm>
          <a:prstGeom prst="rect">
            <a:avLst/>
          </a:prstGeom>
          <a:noFill/>
          <a:ln/>
        </p:spPr>
        <p:txBody>
          <a:bodyPr wrap="square" lIns="0" tIns="0" rIns="0" bIns="0" rtlCol="0" anchor="t">
            <a:normAutofit/>
          </a:bodyPr>
          <a:lstStyle/>
          <a:p>
            <a:pPr algn="l" indent="0" marL="0">
              <a:lnSpc>
                <a:spcPts val="2600"/>
              </a:lnSpc>
              <a:buNone/>
            </a:pPr>
            <a:r>
              <a:rPr lang="en-US" sz="2000" b="1" dirty="0">
                <a:solidFill>
                  <a:srgbClr val="7A2E3A"/>
                </a:solidFill>
                <a:latin typeface="Hind Vadodara" pitchFamily="34" charset="0"/>
                <a:ea typeface="Hind Vadodara" pitchFamily="34" charset="-122"/>
                <a:cs typeface="Hind Vadodara" pitchFamily="34" charset="-120"/>
              </a:rPr>
              <a:t>જવાબદાર પુનઃનિર્માણ</a:t>
            </a:r>
            <a:endParaRPr lang="en-US" sz="2000" dirty="0">
              <a:latin typeface="Hind Vadodara" charset="0"/>
              <a:ea typeface="Hind Vadodara" charset="0"/>
              <a:cs typeface="Hind Vadodara" charset="0"/>
            </a:endParaRPr>
          </a:p>
          <a:p>
            <a:pPr algn="l" indent="0" marL="0">
              <a:lnSpc>
                <a:spcPts val="2600"/>
              </a:lnSpc>
              <a:buNone/>
            </a:pPr>
            <a:r>
              <a:rPr lang="en-US" sz="2000" b="1" dirty="0">
                <a:solidFill>
                  <a:srgbClr val="7A2E3A"/>
                </a:solidFill>
                <a:latin typeface="Hind Vadodara" pitchFamily="34" charset="0"/>
                <a:ea typeface="Hind Vadodara" pitchFamily="34" charset="-122"/>
                <a:cs typeface="Hind Vadodara" pitchFamily="34" charset="-120"/>
              </a:rPr>
              <a:t>Rebuild responsibly</a:t>
            </a:r>
            <a:endParaRPr lang="en-US" sz="2000" dirty="0">
              <a:latin typeface="Hind Vadodara" charset="0"/>
              <a:ea typeface="Hind Vadodara" charset="0"/>
              <a:cs typeface="Hind Vadodara" charset="0"/>
            </a:endParaRPr>
          </a:p>
        </p:txBody>
      </p:sp>
      <p:sp>
        <p:nvSpPr>
          <p:cNvPr id="15" name="Text 13"/>
          <p:cNvSpPr/>
          <p:nvPr/>
        </p:nvSpPr>
        <p:spPr>
          <a:xfrm>
            <a:off x="6451600" y="3469481"/>
            <a:ext cx="4813808" cy="743347"/>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E4A47"/>
                </a:solidFill>
                <a:latin typeface="Hind Vadodara" pitchFamily="34" charset="0"/>
                <a:ea typeface="Hind Vadodara" pitchFamily="34" charset="-122"/>
                <a:cs typeface="Hind Vadodara" pitchFamily="34" charset="-120"/>
              </a:rPr>
              <a:t>સુધારેલી ડિઝાઇનથી નવું મંદિર; પવિત્ર વસ્તુઓ સાચવીને.</a:t>
            </a:r>
            <a:endParaRPr lang="en-US" sz="1300" dirty="0">
              <a:latin typeface="Hind Vadodara" charset="0"/>
              <a:ea typeface="Hind Vadodara" charset="0"/>
              <a:cs typeface="Hind Vadodara" charset="0"/>
            </a:endParaRPr>
          </a:p>
          <a:p>
            <a:pPr algn="l" indent="0" marL="0">
              <a:lnSpc>
                <a:spcPts val="1885"/>
              </a:lnSpc>
              <a:buNone/>
            </a:pPr>
            <a:r>
              <a:rPr lang="en-US" sz="1300" dirty="0">
                <a:solidFill>
                  <a:srgbClr val="3E4A47"/>
                </a:solidFill>
                <a:latin typeface="Hind Vadodara" pitchFamily="34" charset="0"/>
                <a:ea typeface="Hind Vadodara" pitchFamily="34" charset="-122"/>
                <a:cs typeface="Hind Vadodara" pitchFamily="34" charset="-120"/>
              </a:rPr>
              <a:t>A new temple to the corrected design, keeping sacred objects safe.</a:t>
            </a:r>
            <a:endParaRPr lang="en-US" sz="1300" dirty="0">
              <a:latin typeface="Hind Vadodara" charset="0"/>
              <a:ea typeface="Hind Vadodara" charset="0"/>
              <a:cs typeface="Hind Vadodara" charset="0"/>
            </a:endParaRPr>
          </a:p>
        </p:txBody>
      </p:sp>
      <p:sp>
        <p:nvSpPr>
          <p:cNvPr id="16" name="Text 14"/>
          <p:cNvSpPr/>
          <p:nvPr/>
        </p:nvSpPr>
        <p:spPr>
          <a:xfrm>
            <a:off x="6451600" y="4276328"/>
            <a:ext cx="4813808" cy="452041"/>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7A2E3A"/>
                </a:solidFill>
                <a:latin typeface="Hind Vadodara" pitchFamily="34" charset="0"/>
                <a:ea typeface="Hind Vadodara" pitchFamily="34" charset="-122"/>
                <a:cs typeface="Hind Vadodara" pitchFamily="34" charset="-120"/>
              </a:rPr>
              <a:t>ત્યારે જ, જ્યારે ટેકનિકલ અને સમાજનું કારણ મજબૂત હોય.</a:t>
            </a:r>
            <a:endParaRPr lang="en-US" sz="1200" dirty="0">
              <a:latin typeface="Hind Vadodara" charset="0"/>
              <a:ea typeface="Hind Vadodara" charset="0"/>
              <a:cs typeface="Hind Vadodara" charset="0"/>
            </a:endParaRPr>
          </a:p>
          <a:p>
            <a:pPr algn="l" indent="0" marL="0">
              <a:lnSpc>
                <a:spcPts val="1680"/>
              </a:lnSpc>
              <a:buNone/>
            </a:pPr>
            <a:r>
              <a:rPr lang="en-US" sz="1200" b="1" dirty="0">
                <a:solidFill>
                  <a:srgbClr val="7A2E3A"/>
                </a:solidFill>
                <a:latin typeface="Hind Vadodara" pitchFamily="34" charset="0"/>
                <a:ea typeface="Hind Vadodara" pitchFamily="34" charset="-122"/>
                <a:cs typeface="Hind Vadodara" pitchFamily="34" charset="-120"/>
              </a:rPr>
              <a:t>Only with a strong technical and community case.</a:t>
            </a:r>
            <a:endParaRPr lang="en-US" sz="1200" dirty="0">
              <a:latin typeface="Hind Vadodara" charset="0"/>
              <a:ea typeface="Hind Vadodara" charset="0"/>
              <a:cs typeface="Hind Vadodara" charset="0"/>
            </a:endParaRPr>
          </a:p>
        </p:txBody>
      </p:sp>
      <p:sp>
        <p:nvSpPr>
          <p:cNvPr id="17" name="Shape 15"/>
          <p:cNvSpPr/>
          <p:nvPr/>
        </p:nvSpPr>
        <p:spPr>
          <a:xfrm>
            <a:off x="831850" y="5109369"/>
            <a:ext cx="0" cy="317500"/>
          </a:xfrm>
          <a:prstGeom prst="line">
            <a:avLst/>
          </a:prstGeom>
          <a:noFill/>
          <a:ln w="38100">
            <a:solidFill>
              <a:srgbClr val="85602A"/>
            </a:solidFill>
            <a:prstDash val="solid"/>
          </a:ln>
        </p:spPr>
      </p:sp>
      <p:sp>
        <p:nvSpPr>
          <p:cNvPr id="18" name="Text 16"/>
          <p:cNvSpPr/>
          <p:nvPr/>
        </p:nvSpPr>
        <p:spPr>
          <a:xfrm>
            <a:off x="1003300" y="5134769"/>
            <a:ext cx="10687177"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E3832"/>
                </a:solidFill>
                <a:latin typeface="Hind Vadodara" pitchFamily="34" charset="0"/>
                <a:ea typeface="Hind Vadodara" pitchFamily="34" charset="-122"/>
                <a:cs typeface="Hind Vadodara" pitchFamily="34" charset="-120"/>
              </a:rPr>
              <a:t>નિર્ણય રિપોર્ટ કરશે, ચિત્ર નહીં.</a:t>
            </a:r>
            <a:r>
              <a:rPr lang="en-US" sz="1500" dirty="0">
                <a:solidFill>
                  <a:srgbClr val="1E3832"/>
                </a:solidFill>
                <a:latin typeface="Hind Vadodara" pitchFamily="34" charset="0"/>
                <a:ea typeface="Hind Vadodara" pitchFamily="34" charset="-122"/>
                <a:cs typeface="Hind Vadodara" pitchFamily="34" charset="-120"/>
              </a:rPr>
              <a:t> The engineer’s report decides, not a picture.</a:t>
            </a:r>
            <a:endParaRPr lang="en-US" sz="1500" dirty="0">
              <a:latin typeface="Hind Vadodara" charset="0"/>
              <a:ea typeface="Hind Vadodara" charset="0"/>
              <a:cs typeface="Hind Vadodara" charset="0"/>
            </a:endParaRPr>
          </a:p>
        </p:txBody>
      </p:sp>
      <p:sp>
        <p:nvSpPr>
          <p:cNvPr id="19" name="Text 17"/>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26F"/>
                </a:solidFill>
                <a:latin typeface="Hind Vadodara" pitchFamily="34" charset="0"/>
                <a:ea typeface="Hind Vadodara" pitchFamily="34" charset="-122"/>
                <a:cs typeface="Hind Vadodara" pitchFamily="34" charset="-120"/>
              </a:rPr>
              <a:t>Both paths keep worship continuous, under the priest’s guidance</a:t>
            </a:r>
            <a:endParaRPr lang="en-US" sz="1200" dirty="0">
              <a:latin typeface="Hind Vadodara" charset="0"/>
              <a:ea typeface="Hind Vadodara" charset="0"/>
              <a:cs typeface="Hind Vadodara"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C"/>
        </a:solidFill>
      </p:bgPr>
    </p:bg>
    <p:spTree>
      <p:nvGrpSpPr>
        <p:cNvPr id="1" name=""/>
        <p:cNvGrpSpPr/>
        <p:nvPr/>
      </p:nvGrpSpPr>
      <p:grpSpPr>
        <a:xfrm>
          <a:off x="0" y="0"/>
          <a:ext cx="0" cy="0"/>
          <a:chOff x="0" y="0"/>
          <a:chExt cx="0" cy="0"/>
        </a:xfrm>
      </p:grpSpPr>
      <p:sp>
        <p:nvSpPr>
          <p:cNvPr id="2" name="Text 0"/>
          <p:cNvSpPr/>
          <p:nvPr/>
        </p:nvSpPr>
        <p:spPr>
          <a:xfrm>
            <a:off x="812800" y="7112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5602A"/>
                </a:solidFill>
                <a:latin typeface="Hind Vadodara" pitchFamily="34" charset="0"/>
                <a:ea typeface="Hind Vadodara" pitchFamily="34" charset="-122"/>
                <a:cs typeface="Hind Vadodara" pitchFamily="34" charset="-120"/>
              </a:rPr>
              <a:t>07 · આખી જગ્યા · THE SITE</a:t>
            </a:r>
            <a:endParaRPr lang="en-US" sz="1200" dirty="0">
              <a:latin typeface="Hind Vadodara" charset="0"/>
              <a:ea typeface="Hind Vadodara" charset="0"/>
              <a:cs typeface="Hind Vadodara" charset="0"/>
            </a:endParaRPr>
          </a:p>
        </p:txBody>
      </p:sp>
      <p:sp>
        <p:nvSpPr>
          <p:cNvPr id="3" name="Text 1"/>
          <p:cNvSpPr/>
          <p:nvPr>
            <p:ph type="title"/>
          </p:nvPr>
        </p:nvSpPr>
        <p:spPr>
          <a:xfrm>
            <a:off x="812800" y="1102320"/>
            <a:ext cx="10883392" cy="553641"/>
          </a:xfrm>
          <a:prstGeom prst="rect">
            <a:avLst/>
          </a:prstGeom>
          <a:noFill/>
          <a:ln/>
        </p:spPr>
        <p:txBody>
          <a:bodyPr wrap="square" lIns="0" tIns="0" rIns="0" bIns="0" rtlCol="0" anchor="t">
            <a:normAutofit/>
          </a:bodyPr>
          <a:lstStyle/>
          <a:p>
            <a:pPr algn="l" indent="0" marL="0">
              <a:lnSpc>
                <a:spcPts val="4160"/>
              </a:lnSpc>
              <a:buNone/>
            </a:pPr>
            <a:r>
              <a:rPr lang="en-US" sz="3200" b="1" i="0" dirty="0">
                <a:solidFill>
                  <a:srgbClr val="1E3832"/>
                </a:solidFill>
                <a:latin typeface="Noto Serif Gujarati" pitchFamily="18" charset="0"/>
                <a:ea typeface="Noto Serif Gujarati" pitchFamily="18" charset="-122"/>
                <a:cs typeface="Noto Serif Gujarati" pitchFamily="18" charset="-120"/>
              </a:rPr>
              <a:t>માતાજી પાછળ, ગરબા ચોક આગળ</a:t>
            </a:r>
            <a:endParaRPr lang="en-US" sz="3200" dirty="0">
              <a:latin typeface="Noto Serif Gujarati" charset="0"/>
              <a:ea typeface="Noto Serif Gujarati" charset="0"/>
              <a:cs typeface="Noto Serif Gujarati" charset="0"/>
            </a:endParaRPr>
          </a:p>
        </p:txBody>
      </p:sp>
      <p:sp>
        <p:nvSpPr>
          <p:cNvPr id="4" name="Text 2"/>
          <p:cNvSpPr/>
          <p:nvPr/>
        </p:nvSpPr>
        <p:spPr>
          <a:xfrm>
            <a:off x="812800" y="1655961"/>
            <a:ext cx="10883392" cy="330200"/>
          </a:xfrm>
          <a:prstGeom prst="rect">
            <a:avLst/>
          </a:prstGeom>
          <a:noFill/>
          <a:ln/>
        </p:spPr>
        <p:txBody>
          <a:bodyPr wrap="square" lIns="0" tIns="0" rIns="0" bIns="0" rtlCol="0" anchor="t">
            <a:normAutofit/>
          </a:bodyPr>
          <a:lstStyle/>
          <a:p>
            <a:pPr algn="l" indent="0" marL="0">
              <a:lnSpc>
                <a:spcPts val="2400"/>
              </a:lnSpc>
              <a:buNone/>
            </a:pPr>
            <a:r>
              <a:rPr lang="en-US" sz="2000" dirty="0">
                <a:solidFill>
                  <a:srgbClr val="7A2E3A"/>
                </a:solidFill>
                <a:latin typeface="EB Garamond" pitchFamily="18" charset="0"/>
                <a:ea typeface="EB Garamond" pitchFamily="18" charset="-122"/>
                <a:cs typeface="EB Garamond" pitchFamily="18" charset="-120"/>
              </a:rPr>
              <a:t>Mataji at the quiet back, the garba chowk in front</a:t>
            </a:r>
            <a:endParaRPr lang="en-US" sz="2000" dirty="0">
              <a:latin typeface="EB Garamond" charset="0"/>
              <a:ea typeface="EB Garamond" charset="0"/>
              <a:cs typeface="EB Garamond" charset="0"/>
            </a:endParaRPr>
          </a:p>
        </p:txBody>
      </p:sp>
      <p:sp>
        <p:nvSpPr>
          <p:cNvPr id="5" name="Shape 3"/>
          <p:cNvSpPr/>
          <p:nvPr/>
        </p:nvSpPr>
        <p:spPr>
          <a:xfrm>
            <a:off x="822325" y="2148086"/>
            <a:ext cx="3790950" cy="3638550"/>
          </a:xfrm>
          <a:prstGeom prst="roundRect">
            <a:avLst>
              <a:gd name="adj" fmla="val 1134"/>
            </a:avLst>
          </a:prstGeom>
          <a:solidFill>
            <a:srgbClr val="FFFDF8"/>
          </a:solidFill>
          <a:ln w="19050">
            <a:solidFill>
              <a:srgbClr val="8C8A80"/>
            </a:solidFill>
            <a:prstDash val="solid"/>
          </a:ln>
        </p:spPr>
      </p:sp>
      <p:sp>
        <p:nvSpPr>
          <p:cNvPr id="6" name="Shape 4"/>
          <p:cNvSpPr/>
          <p:nvPr/>
        </p:nvSpPr>
        <p:spPr>
          <a:xfrm>
            <a:off x="990600" y="2316361"/>
            <a:ext cx="3454400" cy="1257300"/>
          </a:xfrm>
          <a:prstGeom prst="roundRect">
            <a:avLst>
              <a:gd name="adj" fmla="val 5556"/>
            </a:avLst>
          </a:prstGeom>
          <a:solidFill>
            <a:srgbClr val="E6EEE9"/>
          </a:solidFill>
          <a:ln w="12700">
            <a:solidFill>
              <a:srgbClr val="7C9B8E"/>
            </a:solidFill>
            <a:prstDash val="dash"/>
          </a:ln>
        </p:spPr>
      </p:sp>
      <p:sp>
        <p:nvSpPr>
          <p:cNvPr id="7" name="Shape 5"/>
          <p:cNvSpPr/>
          <p:nvPr/>
        </p:nvSpPr>
        <p:spPr>
          <a:xfrm>
            <a:off x="2251075" y="2478286"/>
            <a:ext cx="933450" cy="933450"/>
          </a:xfrm>
          <a:prstGeom prst="roundRect">
            <a:avLst>
              <a:gd name="adj" fmla="val 3061"/>
            </a:avLst>
          </a:prstGeom>
          <a:solidFill>
            <a:srgbClr val="E8D7B4"/>
          </a:solidFill>
          <a:ln w="19050">
            <a:solidFill>
              <a:srgbClr val="7A2E3A"/>
            </a:solidFill>
            <a:prstDash val="solid"/>
          </a:ln>
        </p:spPr>
      </p:sp>
      <p:sp>
        <p:nvSpPr>
          <p:cNvPr id="8" name="Text 6"/>
          <p:cNvSpPr/>
          <p:nvPr/>
        </p:nvSpPr>
        <p:spPr>
          <a:xfrm>
            <a:off x="2530872" y="2722761"/>
            <a:ext cx="373856" cy="256480"/>
          </a:xfrm>
          <a:prstGeom prst="rect">
            <a:avLst/>
          </a:prstGeom>
          <a:noFill/>
          <a:ln/>
        </p:spPr>
        <p:txBody>
          <a:bodyPr wrap="square" lIns="0" tIns="0" rIns="0" bIns="0" rtlCol="0" anchor="t">
            <a:normAutofit/>
          </a:bodyPr>
          <a:lstStyle/>
          <a:p>
            <a:pPr algn="ctr" indent="0" marL="0">
              <a:lnSpc>
                <a:spcPts val="1820"/>
              </a:lnSpc>
              <a:buNone/>
            </a:pPr>
            <a:r>
              <a:rPr lang="en-US" sz="1300" b="1" dirty="0">
                <a:solidFill>
                  <a:srgbClr val="1E3832"/>
                </a:solidFill>
                <a:latin typeface="Hind Vadodara" pitchFamily="34" charset="0"/>
                <a:ea typeface="Hind Vadodara" pitchFamily="34" charset="-122"/>
                <a:cs typeface="Hind Vadodara" pitchFamily="34" charset="-120"/>
              </a:rPr>
              <a:t>મંદિર</a:t>
            </a:r>
            <a:endParaRPr lang="en-US" sz="1300" dirty="0">
              <a:latin typeface="Hind Vadodara" charset="0"/>
              <a:ea typeface="Hind Vadodara" charset="0"/>
              <a:cs typeface="Hind Vadodara" charset="0"/>
            </a:endParaRPr>
          </a:p>
        </p:txBody>
      </p:sp>
      <p:sp>
        <p:nvSpPr>
          <p:cNvPr id="9" name="Text 7"/>
          <p:cNvSpPr/>
          <p:nvPr/>
        </p:nvSpPr>
        <p:spPr>
          <a:xfrm>
            <a:off x="2430264" y="2953841"/>
            <a:ext cx="575072"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3E4A47"/>
                </a:solidFill>
                <a:latin typeface="Hind Vadodara" pitchFamily="34" charset="0"/>
                <a:ea typeface="Hind Vadodara" pitchFamily="34" charset="-122"/>
                <a:cs typeface="Hind Vadodara" pitchFamily="34" charset="-120"/>
              </a:rPr>
              <a:t>Temple</a:t>
            </a:r>
            <a:endParaRPr lang="en-US" sz="1200" dirty="0">
              <a:latin typeface="Hind Vadodara" charset="0"/>
              <a:ea typeface="Hind Vadodara" charset="0"/>
              <a:cs typeface="Hind Vadodara" charset="0"/>
            </a:endParaRPr>
          </a:p>
        </p:txBody>
      </p:sp>
      <p:sp>
        <p:nvSpPr>
          <p:cNvPr id="10" name="Shape 8"/>
          <p:cNvSpPr/>
          <p:nvPr/>
        </p:nvSpPr>
        <p:spPr>
          <a:xfrm>
            <a:off x="990600" y="3687961"/>
            <a:ext cx="3454400" cy="1320800"/>
          </a:xfrm>
          <a:prstGeom prst="roundRect">
            <a:avLst>
              <a:gd name="adj" fmla="val 5288"/>
            </a:avLst>
          </a:prstGeom>
          <a:solidFill>
            <a:srgbClr val="F1E3CC"/>
          </a:solidFill>
          <a:ln w="12700">
            <a:solidFill>
              <a:srgbClr val="B0904F"/>
            </a:solidFill>
            <a:prstDash val="dash"/>
          </a:ln>
        </p:spPr>
      </p:sp>
      <p:sp>
        <p:nvSpPr>
          <p:cNvPr id="11" name="Text 9"/>
          <p:cNvSpPr/>
          <p:nvPr/>
        </p:nvSpPr>
        <p:spPr>
          <a:xfrm>
            <a:off x="2284651" y="4098230"/>
            <a:ext cx="866299" cy="274241"/>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7A2E3A"/>
                </a:solidFill>
                <a:latin typeface="Hind Vadodara" pitchFamily="34" charset="0"/>
                <a:ea typeface="Hind Vadodara" pitchFamily="34" charset="-122"/>
                <a:cs typeface="Hind Vadodara" pitchFamily="34" charset="-120"/>
              </a:rPr>
              <a:t>ગરબા ચોક</a:t>
            </a:r>
            <a:endParaRPr lang="en-US" sz="1400" dirty="0">
              <a:latin typeface="Hind Vadodara" charset="0"/>
              <a:ea typeface="Hind Vadodara" charset="0"/>
              <a:cs typeface="Hind Vadodara" charset="0"/>
            </a:endParaRPr>
          </a:p>
        </p:txBody>
      </p:sp>
      <p:sp>
        <p:nvSpPr>
          <p:cNvPr id="12" name="Text 10"/>
          <p:cNvSpPr/>
          <p:nvPr/>
        </p:nvSpPr>
        <p:spPr>
          <a:xfrm>
            <a:off x="1547058" y="4385171"/>
            <a:ext cx="2341483"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5A4A3A"/>
                </a:solidFill>
                <a:latin typeface="Hind Vadodara" pitchFamily="34" charset="0"/>
                <a:ea typeface="Hind Vadodara" pitchFamily="34" charset="-122"/>
                <a:cs typeface="Hind Vadodara" pitchFamily="34" charset="-120"/>
              </a:rPr>
              <a:t>Garba chowk · mandvi · havan</a:t>
            </a:r>
            <a:endParaRPr lang="en-US" sz="1200" dirty="0">
              <a:latin typeface="Hind Vadodara" charset="0"/>
              <a:ea typeface="Hind Vadodara" charset="0"/>
              <a:cs typeface="Hind Vadodara" charset="0"/>
            </a:endParaRPr>
          </a:p>
        </p:txBody>
      </p:sp>
      <p:sp>
        <p:nvSpPr>
          <p:cNvPr id="13" name="Text 11"/>
          <p:cNvSpPr/>
          <p:nvPr/>
        </p:nvSpPr>
        <p:spPr>
          <a:xfrm>
            <a:off x="984250" y="5116711"/>
            <a:ext cx="1276350" cy="508000"/>
          </a:xfrm>
          <a:prstGeom prst="roundRect">
            <a:avLst>
              <a:gd name="adj" fmla="val 10000"/>
            </a:avLst>
          </a:prstGeom>
          <a:solidFill>
            <a:srgbClr val="EFE7DA"/>
          </a:solidFill>
          <a:ln/>
        </p:spPr>
        <p:txBody>
          <a:bodyPr wrap="square" lIns="0" tIns="0" rIns="0" bIns="0" rtlCol="0" anchor="ctr">
            <a:normAutofit/>
          </a:bodyPr>
          <a:lstStyle/>
          <a:p>
            <a:pPr algn="ctr" indent="0" marL="0">
              <a:lnSpc>
                <a:spcPts val="1680"/>
              </a:lnSpc>
              <a:buNone/>
            </a:pPr>
            <a:r>
              <a:rPr lang="en-US" sz="1200" dirty="0">
                <a:solidFill>
                  <a:srgbClr val="3E4A47"/>
                </a:solidFill>
                <a:latin typeface="Hind Vadodara" pitchFamily="34" charset="0"/>
                <a:ea typeface="Hind Vadodara" pitchFamily="34" charset="-122"/>
                <a:cs typeface="Hind Vadodara" pitchFamily="34" charset="-120"/>
              </a:rPr>
              <a:t>જૂતાં · Shoes</a:t>
            </a:r>
            <a:endParaRPr lang="en-US" sz="1200" dirty="0">
              <a:latin typeface="Hind Vadodara" charset="0"/>
              <a:ea typeface="Hind Vadodara" charset="0"/>
              <a:cs typeface="Hind Vadodara" charset="0"/>
            </a:endParaRPr>
          </a:p>
        </p:txBody>
      </p:sp>
      <p:sp>
        <p:nvSpPr>
          <p:cNvPr id="14" name="Text 12"/>
          <p:cNvSpPr/>
          <p:nvPr/>
        </p:nvSpPr>
        <p:spPr>
          <a:xfrm>
            <a:off x="2336800" y="5116711"/>
            <a:ext cx="762000" cy="508000"/>
          </a:xfrm>
          <a:prstGeom prst="roundRect">
            <a:avLst>
              <a:gd name="adj" fmla="val 10000"/>
            </a:avLst>
          </a:prstGeom>
          <a:solidFill>
            <a:srgbClr val="1E3832"/>
          </a:solidFill>
          <a:ln/>
        </p:spPr>
        <p:txBody>
          <a:bodyPr wrap="square" lIns="0" tIns="0" rIns="0" bIns="0" rtlCol="0" anchor="ctr">
            <a:normAutofit/>
          </a:bodyPr>
          <a:lstStyle/>
          <a:p>
            <a:pPr algn="ctr" indent="0" marL="0">
              <a:lnSpc>
                <a:spcPts val="1680"/>
              </a:lnSpc>
              <a:buNone/>
            </a:pPr>
            <a:r>
              <a:rPr lang="en-US" sz="1200" b="1" dirty="0">
                <a:solidFill>
                  <a:srgbClr val="F7F3EC"/>
                </a:solidFill>
                <a:latin typeface="Hind Vadodara" pitchFamily="34" charset="0"/>
                <a:ea typeface="Hind Vadodara" pitchFamily="34" charset="-122"/>
                <a:cs typeface="Hind Vadodara" pitchFamily="34" charset="-120"/>
              </a:rPr>
              <a:t>Gate</a:t>
            </a:r>
            <a:endParaRPr lang="en-US" sz="1200" dirty="0">
              <a:latin typeface="Hind Vadodara" charset="0"/>
              <a:ea typeface="Hind Vadodara" charset="0"/>
              <a:cs typeface="Hind Vadodara" charset="0"/>
            </a:endParaRPr>
          </a:p>
        </p:txBody>
      </p:sp>
      <p:sp>
        <p:nvSpPr>
          <p:cNvPr id="15" name="Text 13"/>
          <p:cNvSpPr/>
          <p:nvPr/>
        </p:nvSpPr>
        <p:spPr>
          <a:xfrm>
            <a:off x="3175000" y="5116711"/>
            <a:ext cx="1276350" cy="508000"/>
          </a:xfrm>
          <a:prstGeom prst="roundRect">
            <a:avLst>
              <a:gd name="adj" fmla="val 10000"/>
            </a:avLst>
          </a:prstGeom>
          <a:solidFill>
            <a:srgbClr val="EFE7DA"/>
          </a:solidFill>
          <a:ln/>
        </p:spPr>
        <p:txBody>
          <a:bodyPr wrap="square" lIns="0" tIns="0" rIns="0" bIns="0" rtlCol="0" anchor="ctr">
            <a:normAutofit/>
          </a:bodyPr>
          <a:lstStyle/>
          <a:p>
            <a:pPr algn="ctr" indent="0" marL="0">
              <a:lnSpc>
                <a:spcPts val="1680"/>
              </a:lnSpc>
              <a:buNone/>
            </a:pPr>
            <a:r>
              <a:rPr lang="en-US" sz="1200" dirty="0">
                <a:solidFill>
                  <a:srgbClr val="3E4A47"/>
                </a:solidFill>
                <a:latin typeface="Hind Vadodara" pitchFamily="34" charset="0"/>
                <a:ea typeface="Hind Vadodara" pitchFamily="34" charset="-122"/>
                <a:cs typeface="Hind Vadodara" pitchFamily="34" charset="-120"/>
              </a:rPr>
              <a:t>પાણી · Water</a:t>
            </a:r>
            <a:endParaRPr lang="en-US" sz="1200" dirty="0">
              <a:latin typeface="Hind Vadodara" charset="0"/>
              <a:ea typeface="Hind Vadodara" charset="0"/>
              <a:cs typeface="Hind Vadodara" charset="0"/>
            </a:endParaRPr>
          </a:p>
        </p:txBody>
      </p:sp>
      <p:sp>
        <p:nvSpPr>
          <p:cNvPr id="16" name="Shape 14"/>
          <p:cNvSpPr/>
          <p:nvPr/>
        </p:nvSpPr>
        <p:spPr>
          <a:xfrm>
            <a:off x="5048250" y="2138561"/>
            <a:ext cx="0" cy="744041"/>
          </a:xfrm>
          <a:prstGeom prst="line">
            <a:avLst/>
          </a:prstGeom>
          <a:noFill/>
          <a:ln w="38100">
            <a:solidFill>
              <a:srgbClr val="7A2E3A"/>
            </a:solidFill>
            <a:prstDash val="solid"/>
          </a:ln>
        </p:spPr>
      </p:sp>
      <p:sp>
        <p:nvSpPr>
          <p:cNvPr id="17" name="Text 15"/>
          <p:cNvSpPr/>
          <p:nvPr/>
        </p:nvSpPr>
        <p:spPr>
          <a:xfrm>
            <a:off x="5219700" y="2138561"/>
            <a:ext cx="6344285"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E3832"/>
                </a:solidFill>
                <a:latin typeface="Hind Vadodara" pitchFamily="34" charset="0"/>
                <a:ea typeface="Hind Vadodara" pitchFamily="34" charset="-122"/>
                <a:cs typeface="Hind Vadodara" pitchFamily="34" charset="-120"/>
              </a:rPr>
              <a:t>પવિત્ર કેન્દ્ર · Sacred core</a:t>
            </a:r>
            <a:endParaRPr lang="en-US" sz="1600" dirty="0">
              <a:latin typeface="Hind Vadodara" charset="0"/>
              <a:ea typeface="Hind Vadodara" charset="0"/>
              <a:cs typeface="Hind Vadodara" charset="0"/>
            </a:endParaRPr>
          </a:p>
        </p:txBody>
      </p:sp>
      <p:sp>
        <p:nvSpPr>
          <p:cNvPr id="18" name="Text 16"/>
          <p:cNvSpPr/>
          <p:nvPr/>
        </p:nvSpPr>
        <p:spPr>
          <a:xfrm>
            <a:off x="5219700" y="2420441"/>
            <a:ext cx="6344285"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E4A47"/>
                </a:solidFill>
                <a:latin typeface="Hind Vadodara" pitchFamily="34" charset="0"/>
                <a:ea typeface="Hind Vadodara" pitchFamily="34" charset="-122"/>
                <a:cs typeface="Hind Vadodara" pitchFamily="34" charset="-120"/>
              </a:rPr>
              <a:t>મંદિર, 5 ft પ્રદક્ષિણા, ગૌમુખ</a:t>
            </a:r>
            <a:endParaRPr lang="en-US" sz="1300" dirty="0">
              <a:latin typeface="Hind Vadodara" charset="0"/>
              <a:ea typeface="Hind Vadodara" charset="0"/>
              <a:cs typeface="Hind Vadodara" charset="0"/>
            </a:endParaRPr>
          </a:p>
          <a:p>
            <a:pPr algn="l" indent="0" marL="0">
              <a:lnSpc>
                <a:spcPts val="1820"/>
              </a:lnSpc>
              <a:buNone/>
            </a:pPr>
            <a:r>
              <a:rPr lang="en-US" sz="1300" dirty="0">
                <a:solidFill>
                  <a:srgbClr val="3E4A47"/>
                </a:solidFill>
                <a:latin typeface="Hind Vadodara" pitchFamily="34" charset="0"/>
                <a:ea typeface="Hind Vadodara" pitchFamily="34" charset="-122"/>
                <a:cs typeface="Hind Vadodara" pitchFamily="34" charset="-120"/>
              </a:rPr>
              <a:t>Temple, 5 ft parikrama path, abhishek outlet</a:t>
            </a:r>
            <a:endParaRPr lang="en-US" sz="1300" dirty="0">
              <a:latin typeface="Hind Vadodara" charset="0"/>
              <a:ea typeface="Hind Vadodara" charset="0"/>
              <a:cs typeface="Hind Vadodara" charset="0"/>
            </a:endParaRPr>
          </a:p>
        </p:txBody>
      </p:sp>
      <p:sp>
        <p:nvSpPr>
          <p:cNvPr id="19" name="Shape 17"/>
          <p:cNvSpPr/>
          <p:nvPr/>
        </p:nvSpPr>
        <p:spPr>
          <a:xfrm>
            <a:off x="5048250" y="3060402"/>
            <a:ext cx="0" cy="744041"/>
          </a:xfrm>
          <a:prstGeom prst="line">
            <a:avLst/>
          </a:prstGeom>
          <a:noFill/>
          <a:ln w="38100">
            <a:solidFill>
              <a:srgbClr val="B0904F"/>
            </a:solidFill>
            <a:prstDash val="solid"/>
          </a:ln>
        </p:spPr>
      </p:sp>
      <p:sp>
        <p:nvSpPr>
          <p:cNvPr id="20" name="Text 18"/>
          <p:cNvSpPr/>
          <p:nvPr/>
        </p:nvSpPr>
        <p:spPr>
          <a:xfrm>
            <a:off x="5219700" y="3060402"/>
            <a:ext cx="6344285"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E3832"/>
                </a:solidFill>
                <a:latin typeface="Hind Vadodara" pitchFamily="34" charset="0"/>
                <a:ea typeface="Hind Vadodara" pitchFamily="34" charset="-122"/>
                <a:cs typeface="Hind Vadodara" pitchFamily="34" charset="-120"/>
              </a:rPr>
              <a:t>સમાજ માટે · For the Samaj</a:t>
            </a:r>
            <a:endParaRPr lang="en-US" sz="1600" dirty="0">
              <a:latin typeface="Hind Vadodara" charset="0"/>
              <a:ea typeface="Hind Vadodara" charset="0"/>
              <a:cs typeface="Hind Vadodara" charset="0"/>
            </a:endParaRPr>
          </a:p>
        </p:txBody>
      </p:sp>
      <p:sp>
        <p:nvSpPr>
          <p:cNvPr id="21" name="Text 19"/>
          <p:cNvSpPr/>
          <p:nvPr/>
        </p:nvSpPr>
        <p:spPr>
          <a:xfrm>
            <a:off x="5219700" y="3342283"/>
            <a:ext cx="6344285"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E4A47"/>
                </a:solidFill>
                <a:latin typeface="Hind Vadodara" pitchFamily="34" charset="0"/>
                <a:ea typeface="Hind Vadodara" pitchFamily="34" charset="-122"/>
                <a:cs typeface="Hind Vadodara" pitchFamily="34" charset="-120"/>
              </a:rPr>
              <a:t>નવરાત્રિ માટે ખુલ્લો ચોક, માંડવી, હવન કુંડ, લીમડા નીચે બાંકડા</a:t>
            </a:r>
            <a:endParaRPr lang="en-US" sz="1300" dirty="0">
              <a:latin typeface="Hind Vadodara" charset="0"/>
              <a:ea typeface="Hind Vadodara" charset="0"/>
              <a:cs typeface="Hind Vadodara" charset="0"/>
            </a:endParaRPr>
          </a:p>
          <a:p>
            <a:pPr algn="l" indent="0" marL="0">
              <a:lnSpc>
                <a:spcPts val="1820"/>
              </a:lnSpc>
              <a:buNone/>
            </a:pPr>
            <a:r>
              <a:rPr lang="en-US" sz="1300" dirty="0">
                <a:solidFill>
                  <a:srgbClr val="3E4A47"/>
                </a:solidFill>
                <a:latin typeface="Hind Vadodara" pitchFamily="34" charset="0"/>
                <a:ea typeface="Hind Vadodara" pitchFamily="34" charset="-122"/>
                <a:cs typeface="Hind Vadodara" pitchFamily="34" charset="-120"/>
              </a:rPr>
              <a:t>Open chowk for Navratri, mandvi, havan kund, benches under neem trees</a:t>
            </a:r>
            <a:endParaRPr lang="en-US" sz="1300" dirty="0">
              <a:latin typeface="Hind Vadodara" charset="0"/>
              <a:ea typeface="Hind Vadodara" charset="0"/>
              <a:cs typeface="Hind Vadodara" charset="0"/>
            </a:endParaRPr>
          </a:p>
        </p:txBody>
      </p:sp>
      <p:sp>
        <p:nvSpPr>
          <p:cNvPr id="22" name="Shape 20"/>
          <p:cNvSpPr/>
          <p:nvPr/>
        </p:nvSpPr>
        <p:spPr>
          <a:xfrm>
            <a:off x="5048250" y="3982244"/>
            <a:ext cx="0" cy="744041"/>
          </a:xfrm>
          <a:prstGeom prst="line">
            <a:avLst/>
          </a:prstGeom>
          <a:noFill/>
          <a:ln w="38100">
            <a:solidFill>
              <a:srgbClr val="1E3832"/>
            </a:solidFill>
            <a:prstDash val="solid"/>
          </a:ln>
        </p:spPr>
      </p:sp>
      <p:sp>
        <p:nvSpPr>
          <p:cNvPr id="23" name="Text 21"/>
          <p:cNvSpPr/>
          <p:nvPr/>
        </p:nvSpPr>
        <p:spPr>
          <a:xfrm>
            <a:off x="5219700" y="3982244"/>
            <a:ext cx="6344285"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E3832"/>
                </a:solidFill>
                <a:latin typeface="Hind Vadodara" pitchFamily="34" charset="0"/>
                <a:ea typeface="Hind Vadodara" pitchFamily="34" charset="-122"/>
                <a:cs typeface="Hind Vadodara" pitchFamily="34" charset="-120"/>
              </a:rPr>
              <a:t>પ્રવેશ અને સુવિધા · Arrival</a:t>
            </a:r>
            <a:endParaRPr lang="en-US" sz="1600" dirty="0">
              <a:latin typeface="Hind Vadodara" charset="0"/>
              <a:ea typeface="Hind Vadodara" charset="0"/>
              <a:cs typeface="Hind Vadodara" charset="0"/>
            </a:endParaRPr>
          </a:p>
        </p:txBody>
      </p:sp>
      <p:sp>
        <p:nvSpPr>
          <p:cNvPr id="24" name="Text 22"/>
          <p:cNvSpPr/>
          <p:nvPr/>
        </p:nvSpPr>
        <p:spPr>
          <a:xfrm>
            <a:off x="5219700" y="4264124"/>
            <a:ext cx="6344285"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E4A47"/>
                </a:solidFill>
                <a:latin typeface="Hind Vadodara" pitchFamily="34" charset="0"/>
                <a:ea typeface="Hind Vadodara" pitchFamily="34" charset="-122"/>
                <a:cs typeface="Hind Vadodara" pitchFamily="34" charset="-120"/>
              </a:rPr>
              <a:t>દરવાજા પાસે જૂતાં, હાથ ધોવા, પીવાનું પાણી</a:t>
            </a:r>
            <a:endParaRPr lang="en-US" sz="1300" dirty="0">
              <a:latin typeface="Hind Vadodara" charset="0"/>
              <a:ea typeface="Hind Vadodara" charset="0"/>
              <a:cs typeface="Hind Vadodara" charset="0"/>
            </a:endParaRPr>
          </a:p>
          <a:p>
            <a:pPr algn="l" indent="0" marL="0">
              <a:lnSpc>
                <a:spcPts val="1820"/>
              </a:lnSpc>
              <a:buNone/>
            </a:pPr>
            <a:r>
              <a:rPr lang="en-US" sz="1300" dirty="0">
                <a:solidFill>
                  <a:srgbClr val="3E4A47"/>
                </a:solidFill>
                <a:latin typeface="Hind Vadodara" pitchFamily="34" charset="0"/>
                <a:ea typeface="Hind Vadodara" pitchFamily="34" charset="-122"/>
                <a:cs typeface="Hind Vadodara" pitchFamily="34" charset="-120"/>
              </a:rPr>
              <a:t>Shoes, handwash and drinking water at the gate</a:t>
            </a:r>
            <a:endParaRPr lang="en-US" sz="1300" dirty="0">
              <a:latin typeface="Hind Vadodara" charset="0"/>
              <a:ea typeface="Hind Vadodara" charset="0"/>
              <a:cs typeface="Hind Vadodara" charset="0"/>
            </a:endParaRPr>
          </a:p>
        </p:txBody>
      </p:sp>
      <p:sp>
        <p:nvSpPr>
          <p:cNvPr id="25" name="Text 23"/>
          <p:cNvSpPr/>
          <p:nvPr/>
        </p:nvSpPr>
        <p:spPr>
          <a:xfrm>
            <a:off x="5029200" y="4904085"/>
            <a:ext cx="6350000" cy="665361"/>
          </a:xfrm>
          <a:prstGeom prst="roundRect">
            <a:avLst>
              <a:gd name="adj" fmla="val 11452"/>
            </a:avLst>
          </a:prstGeom>
          <a:solidFill>
            <a:srgbClr val="F6E9E6"/>
          </a:solidFill>
          <a:ln/>
        </p:spPr>
        <p:txBody>
          <a:bodyPr wrap="square" lIns="130082" tIns="79282" rIns="0" bIns="53882" rtlCol="0" anchor="t">
            <a:normAutofit/>
          </a:bodyPr>
          <a:lstStyle/>
          <a:p>
            <a:pPr algn="l" indent="0" marL="0">
              <a:lnSpc>
                <a:spcPts val="1820"/>
              </a:lnSpc>
              <a:buNone/>
            </a:pPr>
            <a:r>
              <a:rPr lang="en-US" sz="1300" dirty="0">
                <a:solidFill>
                  <a:srgbClr val="7A2E3A"/>
                </a:solidFill>
                <a:latin typeface="Hind Vadodara" pitchFamily="34" charset="0"/>
                <a:ea typeface="Hind Vadodara" pitchFamily="34" charset="-122"/>
                <a:cs typeface="Hind Vadodara" pitchFamily="34" charset="-120"/>
              </a:rPr>
              <a:t>શૌચાલય વૈકલ્પિક, દૂરના ખૂણે; માતાજી પાસે ક્યારેય નહીં.</a:t>
            </a:r>
            <a:endParaRPr lang="en-US" sz="1300" dirty="0">
              <a:latin typeface="Hind Vadodara" charset="0"/>
              <a:ea typeface="Hind Vadodara" charset="0"/>
              <a:cs typeface="Hind Vadodara" charset="0"/>
            </a:endParaRPr>
          </a:p>
          <a:p>
            <a:pPr algn="l" indent="0" marL="0">
              <a:lnSpc>
                <a:spcPts val="1820"/>
              </a:lnSpc>
              <a:buNone/>
            </a:pPr>
            <a:r>
              <a:rPr lang="en-US" sz="1300" dirty="0">
                <a:solidFill>
                  <a:srgbClr val="7A2E3A"/>
                </a:solidFill>
                <a:latin typeface="Hind Vadodara" pitchFamily="34" charset="0"/>
                <a:ea typeface="Hind Vadodara" pitchFamily="34" charset="-122"/>
                <a:cs typeface="Hind Vadodara" pitchFamily="34" charset="-120"/>
              </a:rPr>
              <a:t>Toilet optional, far corner; never beside Mataji.</a:t>
            </a:r>
            <a:endParaRPr lang="en-US" sz="1300" dirty="0">
              <a:latin typeface="Hind Vadodara" charset="0"/>
              <a:ea typeface="Hind Vadodara" charset="0"/>
              <a:cs typeface="Hind Vadodara" charset="0"/>
            </a:endParaRPr>
          </a:p>
        </p:txBody>
      </p:sp>
      <p:sp>
        <p:nvSpPr>
          <p:cNvPr id="26" name="Text 24"/>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26F"/>
                </a:solidFill>
                <a:latin typeface="Hind Vadodara" pitchFamily="34" charset="0"/>
                <a:ea typeface="Hind Vadodara" pitchFamily="34" charset="-122"/>
                <a:cs typeface="Hind Vadodara" pitchFamily="34" charset="-120"/>
              </a:rPr>
              <a:t>Sequence of spaces, not to scale · Plot size, boundaries and facing direction to be confirmed by survey and priest</a:t>
            </a:r>
            <a:endParaRPr lang="en-US" sz="1200" dirty="0">
              <a:latin typeface="Hind Vadodara" charset="0"/>
              <a:ea typeface="Hind Vadodara" charset="0"/>
              <a:cs typeface="Hind Vadodara"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E3832"/>
        </a:solidFill>
      </p:bgPr>
    </p:bg>
    <p:spTree>
      <p:nvGrpSpPr>
        <p:cNvPr id="1" name=""/>
        <p:cNvGrpSpPr/>
        <p:nvPr/>
      </p:nvGrpSpPr>
      <p:grpSpPr>
        <a:xfrm>
          <a:off x="0" y="0"/>
          <a:ext cx="0" cy="0"/>
          <a:chOff x="0" y="0"/>
          <a:chExt cx="0" cy="0"/>
        </a:xfrm>
      </p:grpSpPr>
      <p:pic>
        <p:nvPicPr>
          <p:cNvPr id="2" name="Image 0" descr="Concept render of the proposed temple with carved sandstone, shikhar, steps, ramp and garden">    </p:cNvPr>
          <p:cNvPicPr>
            <a:picLocks noChangeAspect="1"/>
          </p:cNvPicPr>
          <p:nvPr/>
        </p:nvPicPr>
        <p:blipFill>
          <a:blip r:embed="rId1"/>
          <a:srcRect l="0" r="0" t="7813" b="7813"/>
          <a:stretch/>
        </p:blipFill>
        <p:spPr>
          <a:xfrm>
            <a:off x="0" y="0"/>
            <a:ext cx="12192000" cy="6858000"/>
          </a:xfrm>
          <a:prstGeom prst="rect">
            <a:avLst/>
          </a:prstGeom>
        </p:spPr>
      </p:pic>
      <p:sp>
        <p:nvSpPr>
          <p:cNvPr id="3" name="Shape 0"/>
          <p:cNvSpPr/>
          <p:nvPr/>
        </p:nvSpPr>
        <p:spPr>
          <a:xfrm>
            <a:off x="812800" y="3563739"/>
            <a:ext cx="5715000" cy="2481461"/>
          </a:xfrm>
          <a:prstGeom prst="roundRect">
            <a:avLst>
              <a:gd name="adj" fmla="val 5118"/>
            </a:avLst>
          </a:prstGeom>
          <a:solidFill>
            <a:srgbClr val="142823">
              <a:alpha val="86000"/>
            </a:srgbClr>
          </a:solidFill>
          <a:ln/>
        </p:spPr>
      </p:sp>
      <p:sp>
        <p:nvSpPr>
          <p:cNvPr id="4" name="Text 1"/>
          <p:cNvSpPr/>
          <p:nvPr/>
        </p:nvSpPr>
        <p:spPr>
          <a:xfrm>
            <a:off x="1117600" y="3817739"/>
            <a:ext cx="525856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D9B77A"/>
                </a:solidFill>
                <a:latin typeface="Hind Vadodara" pitchFamily="34" charset="0"/>
                <a:ea typeface="Hind Vadodara" pitchFamily="34" charset="-122"/>
                <a:cs typeface="Hind Vadodara" pitchFamily="34" charset="-120"/>
              </a:rPr>
              <a:t>08 · કલ્પના · ONE POSSIBLE LOOK</a:t>
            </a:r>
            <a:endParaRPr lang="en-US" sz="1200" dirty="0">
              <a:latin typeface="Hind Vadodara" charset="0"/>
              <a:ea typeface="Hind Vadodara" charset="0"/>
              <a:cs typeface="Hind Vadodara" charset="0"/>
            </a:endParaRPr>
          </a:p>
        </p:txBody>
      </p:sp>
      <p:sp>
        <p:nvSpPr>
          <p:cNvPr id="5" name="Text 2"/>
          <p:cNvSpPr/>
          <p:nvPr>
            <p:ph type="title"/>
          </p:nvPr>
        </p:nvSpPr>
        <p:spPr>
          <a:xfrm>
            <a:off x="1117600" y="4107259"/>
            <a:ext cx="5258562" cy="520700"/>
          </a:xfrm>
          <a:prstGeom prst="rect">
            <a:avLst/>
          </a:prstGeom>
          <a:noFill/>
          <a:ln/>
        </p:spPr>
        <p:txBody>
          <a:bodyPr wrap="square" lIns="0" tIns="0" rIns="0" bIns="0" rtlCol="0" anchor="t">
            <a:normAutofit/>
          </a:bodyPr>
          <a:lstStyle/>
          <a:p>
            <a:pPr algn="l" indent="0" marL="0">
              <a:lnSpc>
                <a:spcPts val="3900"/>
              </a:lnSpc>
              <a:buNone/>
            </a:pPr>
            <a:r>
              <a:rPr lang="en-US" sz="3000" b="1" i="0" dirty="0">
                <a:solidFill>
                  <a:srgbClr val="F7F3EC"/>
                </a:solidFill>
                <a:latin typeface="Noto Serif Gujarati" pitchFamily="18" charset="0"/>
                <a:ea typeface="Noto Serif Gujarati" pitchFamily="18" charset="-122"/>
                <a:cs typeface="Noto Serif Gujarati" pitchFamily="18" charset="-120"/>
              </a:rPr>
              <a:t>આવતીકાલનું મંદિર</a:t>
            </a:r>
            <a:endParaRPr lang="en-US" sz="3000" dirty="0">
              <a:latin typeface="Noto Serif Gujarati" charset="0"/>
              <a:ea typeface="Noto Serif Gujarati" charset="0"/>
              <a:cs typeface="Noto Serif Gujarati" charset="0"/>
            </a:endParaRPr>
          </a:p>
        </p:txBody>
      </p:sp>
      <p:sp>
        <p:nvSpPr>
          <p:cNvPr id="6" name="Text 3"/>
          <p:cNvSpPr/>
          <p:nvPr/>
        </p:nvSpPr>
        <p:spPr>
          <a:xfrm>
            <a:off x="1117600" y="4678759"/>
            <a:ext cx="5258562" cy="635000"/>
          </a:xfrm>
          <a:prstGeom prst="rect">
            <a:avLst/>
          </a:prstGeom>
          <a:noFill/>
          <a:ln/>
        </p:spPr>
        <p:txBody>
          <a:bodyPr wrap="square" lIns="0" tIns="0" rIns="0" bIns="0" rtlCol="0" anchor="t">
            <a:normAutofit/>
          </a:bodyPr>
          <a:lstStyle/>
          <a:p>
            <a:pPr algn="l" indent="0" marL="0">
              <a:lnSpc>
                <a:spcPts val="2400"/>
              </a:lnSpc>
              <a:buNone/>
            </a:pPr>
            <a:r>
              <a:rPr lang="en-US" sz="2000" dirty="0">
                <a:solidFill>
                  <a:srgbClr val="E6DDCB"/>
                </a:solidFill>
                <a:latin typeface="EB Garamond" pitchFamily="18" charset="0"/>
                <a:ea typeface="EB Garamond" pitchFamily="18" charset="-122"/>
                <a:cs typeface="EB Garamond" pitchFamily="18" charset="-120"/>
              </a:rPr>
              <a:t>Tomorrow’s temple: a picture to dream with, not to build from</a:t>
            </a:r>
            <a:endParaRPr lang="en-US" sz="2000" dirty="0">
              <a:latin typeface="EB Garamond" charset="0"/>
              <a:ea typeface="EB Garamond" charset="0"/>
              <a:cs typeface="EB Garamond" charset="0"/>
            </a:endParaRPr>
          </a:p>
        </p:txBody>
      </p:sp>
      <p:sp>
        <p:nvSpPr>
          <p:cNvPr id="7" name="Text 4"/>
          <p:cNvSpPr/>
          <p:nvPr/>
        </p:nvSpPr>
        <p:spPr>
          <a:xfrm>
            <a:off x="1117600" y="5364559"/>
            <a:ext cx="5258562"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BFD0C9"/>
                </a:solidFill>
                <a:latin typeface="Hind Vadodara" pitchFamily="34" charset="0"/>
                <a:ea typeface="Hind Vadodara" pitchFamily="34" charset="-122"/>
                <a:cs typeface="Hind Vadodara" pitchFamily="34" charset="-120"/>
              </a:rPr>
              <a:t>ઊંચાઈ, ઢાળ અને સુવિધાઓ માપણી પછી નક્કી થશે. Height, ramp and facilities follow the survey.</a:t>
            </a:r>
            <a:endParaRPr lang="en-US" sz="1200" dirty="0">
              <a:latin typeface="Hind Vadodara" charset="0"/>
              <a:ea typeface="Hind Vadodara" charset="0"/>
              <a:cs typeface="Hind Vadodara"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C"/>
        </a:solidFill>
      </p:bgPr>
    </p:bg>
    <p:spTree>
      <p:nvGrpSpPr>
        <p:cNvPr id="1" name=""/>
        <p:cNvGrpSpPr/>
        <p:nvPr/>
      </p:nvGrpSpPr>
      <p:grpSpPr>
        <a:xfrm>
          <a:off x="0" y="0"/>
          <a:ext cx="0" cy="0"/>
          <a:chOff x="0" y="0"/>
          <a:chExt cx="0" cy="0"/>
        </a:xfrm>
      </p:grpSpPr>
      <p:sp>
        <p:nvSpPr>
          <p:cNvPr id="2" name="Text 0"/>
          <p:cNvSpPr/>
          <p:nvPr/>
        </p:nvSpPr>
        <p:spPr>
          <a:xfrm>
            <a:off x="812800" y="7112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5602A"/>
                </a:solidFill>
                <a:latin typeface="Hind Vadodara" pitchFamily="34" charset="0"/>
                <a:ea typeface="Hind Vadodara" pitchFamily="34" charset="-122"/>
                <a:cs typeface="Hind Vadodara" pitchFamily="34" charset="-120"/>
              </a:rPr>
              <a:t>09 · પગલાં · STEP BY STEP</a:t>
            </a:r>
            <a:endParaRPr lang="en-US" sz="1200" dirty="0">
              <a:latin typeface="Hind Vadodara" charset="0"/>
              <a:ea typeface="Hind Vadodara" charset="0"/>
              <a:cs typeface="Hind Vadodara" charset="0"/>
            </a:endParaRPr>
          </a:p>
        </p:txBody>
      </p:sp>
      <p:sp>
        <p:nvSpPr>
          <p:cNvPr id="3" name="Text 1"/>
          <p:cNvSpPr/>
          <p:nvPr>
            <p:ph type="title"/>
          </p:nvPr>
        </p:nvSpPr>
        <p:spPr>
          <a:xfrm>
            <a:off x="812800" y="1127720"/>
            <a:ext cx="10883392" cy="553641"/>
          </a:xfrm>
          <a:prstGeom prst="rect">
            <a:avLst/>
          </a:prstGeom>
          <a:noFill/>
          <a:ln/>
        </p:spPr>
        <p:txBody>
          <a:bodyPr wrap="square" lIns="0" tIns="0" rIns="0" bIns="0" rtlCol="0" anchor="t">
            <a:normAutofit/>
          </a:bodyPr>
          <a:lstStyle/>
          <a:p>
            <a:pPr algn="l" indent="0" marL="0">
              <a:lnSpc>
                <a:spcPts val="4160"/>
              </a:lnSpc>
              <a:buNone/>
            </a:pPr>
            <a:r>
              <a:rPr lang="en-US" sz="3200" b="1" i="0" dirty="0">
                <a:solidFill>
                  <a:srgbClr val="1E3832"/>
                </a:solidFill>
                <a:latin typeface="Noto Serif Gujarati" pitchFamily="18" charset="0"/>
                <a:ea typeface="Noto Serif Gujarati" pitchFamily="18" charset="-122"/>
                <a:cs typeface="Noto Serif Gujarati" pitchFamily="18" charset="-120"/>
              </a:rPr>
              <a:t>પરિવારના વિચારથી સાચા મંદિર સુધી</a:t>
            </a:r>
            <a:endParaRPr lang="en-US" sz="3200" dirty="0">
              <a:latin typeface="Noto Serif Gujarati" charset="0"/>
              <a:ea typeface="Noto Serif Gujarati" charset="0"/>
              <a:cs typeface="Noto Serif Gujarati" charset="0"/>
            </a:endParaRPr>
          </a:p>
        </p:txBody>
      </p:sp>
      <p:sp>
        <p:nvSpPr>
          <p:cNvPr id="4" name="Text 2"/>
          <p:cNvSpPr/>
          <p:nvPr/>
        </p:nvSpPr>
        <p:spPr>
          <a:xfrm>
            <a:off x="812800" y="1681361"/>
            <a:ext cx="10883392" cy="330200"/>
          </a:xfrm>
          <a:prstGeom prst="rect">
            <a:avLst/>
          </a:prstGeom>
          <a:noFill/>
          <a:ln/>
        </p:spPr>
        <p:txBody>
          <a:bodyPr wrap="square" lIns="0" tIns="0" rIns="0" bIns="0" rtlCol="0" anchor="t">
            <a:normAutofit/>
          </a:bodyPr>
          <a:lstStyle/>
          <a:p>
            <a:pPr algn="l" indent="0" marL="0">
              <a:lnSpc>
                <a:spcPts val="2400"/>
              </a:lnSpc>
              <a:buNone/>
            </a:pPr>
            <a:r>
              <a:rPr lang="en-US" sz="2000" dirty="0">
                <a:solidFill>
                  <a:srgbClr val="7A2E3A"/>
                </a:solidFill>
                <a:latin typeface="EB Garamond" pitchFamily="18" charset="0"/>
                <a:ea typeface="EB Garamond" pitchFamily="18" charset="-122"/>
                <a:cs typeface="EB Garamond" pitchFamily="18" charset="-120"/>
              </a:rPr>
              <a:t>From a family idea to a real temple, in five gated steps</a:t>
            </a:r>
            <a:endParaRPr lang="en-US" sz="2000" dirty="0">
              <a:latin typeface="EB Garamond" charset="0"/>
              <a:ea typeface="EB Garamond" charset="0"/>
              <a:cs typeface="EB Garamond" charset="0"/>
            </a:endParaRPr>
          </a:p>
        </p:txBody>
      </p:sp>
      <p:sp>
        <p:nvSpPr>
          <p:cNvPr id="5" name="Shape 3"/>
          <p:cNvSpPr/>
          <p:nvPr/>
        </p:nvSpPr>
        <p:spPr>
          <a:xfrm>
            <a:off x="812800" y="2189361"/>
            <a:ext cx="2011660" cy="2019102"/>
          </a:xfrm>
          <a:prstGeom prst="roundRect">
            <a:avLst>
              <a:gd name="adj" fmla="val 3788"/>
            </a:avLst>
          </a:prstGeom>
          <a:solidFill>
            <a:srgbClr val="FFFDF8"/>
          </a:solidFill>
          <a:ln/>
        </p:spPr>
      </p:sp>
      <p:sp>
        <p:nvSpPr>
          <p:cNvPr id="6" name="Shape 4"/>
          <p:cNvSpPr/>
          <p:nvPr/>
        </p:nvSpPr>
        <p:spPr>
          <a:xfrm>
            <a:off x="812800" y="2189361"/>
            <a:ext cx="2011660" cy="2019102"/>
          </a:xfrm>
          <a:custGeom>
            <a:avLst/>
            <a:gdLst/>
            <a:ahLst/>
            <a:cxnLst/>
            <a:rect l="l" t="t" r="r" b="b"/>
            <a:pathLst>
              <a:path w="2011660" h="2019102">
                <a:moveTo>
                  <a:pt x="0" y="76200"/>
                </a:moveTo>
                <a:lnTo>
                  <a:pt x="0" y="76200"/>
                </a:lnTo>
                <a:arcTo hR="76200" wR="76200" stAng="10800000" swAng="5400000"/>
                <a:lnTo>
                  <a:pt x="1935460" y="0"/>
                </a:lnTo>
                <a:arcTo hR="76200" wR="76200" stAng="16200000" swAng="5400000"/>
                <a:lnTo>
                  <a:pt x="2011660" y="76200"/>
                </a:lnTo>
                <a:arcTo hR="25400" wR="76200" stAng="0" swAng="-5400000"/>
                <a:lnTo>
                  <a:pt x="76200" y="50800"/>
                </a:lnTo>
                <a:arcTo hR="25400" wR="76200" stAng="16200000" swAng="-5400000"/>
                <a:close/>
              </a:path>
            </a:pathLst>
          </a:custGeom>
          <a:solidFill>
            <a:srgbClr val="1E3832"/>
          </a:solidFill>
          <a:ln/>
        </p:spPr>
      </p:sp>
      <p:sp>
        <p:nvSpPr>
          <p:cNvPr id="7" name="Text 5"/>
          <p:cNvSpPr/>
          <p:nvPr/>
        </p:nvSpPr>
        <p:spPr>
          <a:xfrm>
            <a:off x="965200" y="2392561"/>
            <a:ext cx="1758066" cy="330200"/>
          </a:xfrm>
          <a:prstGeom prst="rect">
            <a:avLst/>
          </a:prstGeom>
          <a:noFill/>
          <a:ln/>
        </p:spPr>
        <p:txBody>
          <a:bodyPr wrap="square" lIns="0" tIns="0" rIns="0" bIns="0" rtlCol="0" anchor="t">
            <a:normAutofit/>
          </a:bodyPr>
          <a:lstStyle/>
          <a:p>
            <a:pPr algn="l" indent="0" marL="0">
              <a:lnSpc>
                <a:spcPts val="2400"/>
              </a:lnSpc>
              <a:buNone/>
            </a:pPr>
            <a:r>
              <a:rPr lang="en-US" sz="2400" dirty="0">
                <a:solidFill>
                  <a:srgbClr val="85602A"/>
                </a:solidFill>
                <a:latin typeface="EB Garamond" pitchFamily="18" charset="0"/>
                <a:ea typeface="EB Garamond" pitchFamily="18" charset="-122"/>
                <a:cs typeface="EB Garamond" pitchFamily="18" charset="-120"/>
              </a:rPr>
              <a:t>01</a:t>
            </a:r>
            <a:endParaRPr lang="en-US" sz="2400" dirty="0">
              <a:latin typeface="EB Garamond" charset="0"/>
              <a:ea typeface="EB Garamond" charset="0"/>
              <a:cs typeface="EB Garamond" charset="0"/>
            </a:endParaRPr>
          </a:p>
        </p:txBody>
      </p:sp>
      <p:sp>
        <p:nvSpPr>
          <p:cNvPr id="8" name="Text 6"/>
          <p:cNvSpPr/>
          <p:nvPr/>
        </p:nvSpPr>
        <p:spPr>
          <a:xfrm>
            <a:off x="965200" y="2760861"/>
            <a:ext cx="1758066" cy="553641"/>
          </a:xfrm>
          <a:prstGeom prst="rect">
            <a:avLst/>
          </a:prstGeom>
          <a:noFill/>
          <a:ln/>
        </p:spPr>
        <p:txBody>
          <a:bodyPr wrap="square" lIns="0" tIns="0" rIns="0" bIns="0" rtlCol="0" anchor="t">
            <a:normAutofit/>
          </a:bodyPr>
          <a:lstStyle/>
          <a:p>
            <a:pPr algn="l" indent="0" marL="0">
              <a:lnSpc>
                <a:spcPts val="2080"/>
              </a:lnSpc>
              <a:buNone/>
            </a:pPr>
            <a:r>
              <a:rPr lang="en-US" sz="1600" b="1" dirty="0">
                <a:solidFill>
                  <a:srgbClr val="1E3832"/>
                </a:solidFill>
                <a:latin typeface="Hind Vadodara" pitchFamily="34" charset="0"/>
                <a:ea typeface="Hind Vadodara" pitchFamily="34" charset="-122"/>
                <a:cs typeface="Hind Vadodara" pitchFamily="34" charset="-120"/>
              </a:rPr>
              <a:t>સાંભળવું</a:t>
            </a:r>
            <a:endParaRPr lang="en-US" sz="1600" dirty="0">
              <a:latin typeface="Hind Vadodara" charset="0"/>
              <a:ea typeface="Hind Vadodara" charset="0"/>
              <a:cs typeface="Hind Vadodara" charset="0"/>
            </a:endParaRPr>
          </a:p>
          <a:p>
            <a:pPr algn="l" indent="0" marL="0">
              <a:lnSpc>
                <a:spcPts val="2080"/>
              </a:lnSpc>
              <a:buNone/>
            </a:pPr>
            <a:r>
              <a:rPr lang="en-US" sz="1600" b="1" dirty="0">
                <a:solidFill>
                  <a:srgbClr val="1E3832"/>
                </a:solidFill>
                <a:latin typeface="Hind Vadodara" pitchFamily="34" charset="0"/>
                <a:ea typeface="Hind Vadodara" pitchFamily="34" charset="-122"/>
                <a:cs typeface="Hind Vadodara" pitchFamily="34" charset="-120"/>
              </a:rPr>
              <a:t>Listen</a:t>
            </a:r>
            <a:endParaRPr lang="en-US" sz="1600" dirty="0">
              <a:latin typeface="Hind Vadodara" charset="0"/>
              <a:ea typeface="Hind Vadodara" charset="0"/>
              <a:cs typeface="Hind Vadodara" charset="0"/>
            </a:endParaRPr>
          </a:p>
        </p:txBody>
      </p:sp>
      <p:sp>
        <p:nvSpPr>
          <p:cNvPr id="9" name="Text 7"/>
          <p:cNvSpPr/>
          <p:nvPr/>
        </p:nvSpPr>
        <p:spPr>
          <a:xfrm>
            <a:off x="965200" y="3352602"/>
            <a:ext cx="1758066"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3E4A47"/>
                </a:solidFill>
                <a:latin typeface="Hind Vadodara" pitchFamily="34" charset="0"/>
                <a:ea typeface="Hind Vadodara" pitchFamily="34" charset="-122"/>
                <a:cs typeface="Hind Vadodara" pitchFamily="34" charset="-120"/>
              </a:rPr>
              <a:t>પૂજારી, વડીલો, ટ્રસ્ટી; ફોટા અને જૂના રેકોર્ડ</a:t>
            </a:r>
            <a:endParaRPr lang="en-US" sz="1200" dirty="0">
              <a:latin typeface="Hind Vadodara" charset="0"/>
              <a:ea typeface="Hind Vadodara" charset="0"/>
              <a:cs typeface="Hind Vadodara" charset="0"/>
            </a:endParaRPr>
          </a:p>
        </p:txBody>
      </p:sp>
      <p:sp>
        <p:nvSpPr>
          <p:cNvPr id="10" name="Text 8"/>
          <p:cNvSpPr/>
          <p:nvPr/>
        </p:nvSpPr>
        <p:spPr>
          <a:xfrm>
            <a:off x="965200" y="3842742"/>
            <a:ext cx="1758066"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6B726F"/>
                </a:solidFill>
                <a:latin typeface="Hind Vadodara" pitchFamily="34" charset="0"/>
                <a:ea typeface="Hind Vadodara" pitchFamily="34" charset="-122"/>
                <a:cs typeface="Hind Vadodara" pitchFamily="34" charset="-120"/>
              </a:rPr>
              <a:t>Weeks 1–3</a:t>
            </a:r>
            <a:endParaRPr lang="en-US" sz="1200" dirty="0">
              <a:latin typeface="Hind Vadodara" charset="0"/>
              <a:ea typeface="Hind Vadodara" charset="0"/>
              <a:cs typeface="Hind Vadodara" charset="0"/>
            </a:endParaRPr>
          </a:p>
        </p:txBody>
      </p:sp>
      <p:sp>
        <p:nvSpPr>
          <p:cNvPr id="11" name="Shape 9"/>
          <p:cNvSpPr/>
          <p:nvPr/>
        </p:nvSpPr>
        <p:spPr>
          <a:xfrm>
            <a:off x="2951460" y="2189361"/>
            <a:ext cx="2011759" cy="2019102"/>
          </a:xfrm>
          <a:prstGeom prst="roundRect">
            <a:avLst>
              <a:gd name="adj" fmla="val 3788"/>
            </a:avLst>
          </a:prstGeom>
          <a:solidFill>
            <a:srgbClr val="FFFDF8"/>
          </a:solidFill>
          <a:ln/>
        </p:spPr>
      </p:sp>
      <p:sp>
        <p:nvSpPr>
          <p:cNvPr id="12" name="Shape 10"/>
          <p:cNvSpPr/>
          <p:nvPr/>
        </p:nvSpPr>
        <p:spPr>
          <a:xfrm>
            <a:off x="2951460" y="2189361"/>
            <a:ext cx="2011759" cy="2019102"/>
          </a:xfrm>
          <a:custGeom>
            <a:avLst/>
            <a:gdLst/>
            <a:ahLst/>
            <a:cxnLst/>
            <a:rect l="l" t="t" r="r" b="b"/>
            <a:pathLst>
              <a:path w="2011759" h="2019102">
                <a:moveTo>
                  <a:pt x="0" y="76200"/>
                </a:moveTo>
                <a:lnTo>
                  <a:pt x="0" y="76200"/>
                </a:lnTo>
                <a:arcTo hR="76200" wR="76200" stAng="10800000" swAng="5400000"/>
                <a:lnTo>
                  <a:pt x="1935559" y="0"/>
                </a:lnTo>
                <a:arcTo hR="76200" wR="76200" stAng="16200000" swAng="5400000"/>
                <a:lnTo>
                  <a:pt x="2011759" y="76200"/>
                </a:lnTo>
                <a:arcTo hR="25400" wR="76200" stAng="0" swAng="-5400000"/>
                <a:lnTo>
                  <a:pt x="76200" y="50800"/>
                </a:lnTo>
                <a:arcTo hR="25400" wR="76200" stAng="16200000" swAng="-5400000"/>
                <a:close/>
              </a:path>
            </a:pathLst>
          </a:custGeom>
          <a:solidFill>
            <a:srgbClr val="1E3832"/>
          </a:solidFill>
          <a:ln/>
        </p:spPr>
      </p:sp>
      <p:sp>
        <p:nvSpPr>
          <p:cNvPr id="13" name="Text 11"/>
          <p:cNvSpPr/>
          <p:nvPr/>
        </p:nvSpPr>
        <p:spPr>
          <a:xfrm>
            <a:off x="3103860" y="2392561"/>
            <a:ext cx="1758168" cy="330200"/>
          </a:xfrm>
          <a:prstGeom prst="rect">
            <a:avLst/>
          </a:prstGeom>
          <a:noFill/>
          <a:ln/>
        </p:spPr>
        <p:txBody>
          <a:bodyPr wrap="square" lIns="0" tIns="0" rIns="0" bIns="0" rtlCol="0" anchor="t">
            <a:normAutofit/>
          </a:bodyPr>
          <a:lstStyle/>
          <a:p>
            <a:pPr algn="l" indent="0" marL="0">
              <a:lnSpc>
                <a:spcPts val="2400"/>
              </a:lnSpc>
              <a:buNone/>
            </a:pPr>
            <a:r>
              <a:rPr lang="en-US" sz="2400" dirty="0">
                <a:solidFill>
                  <a:srgbClr val="85602A"/>
                </a:solidFill>
                <a:latin typeface="EB Garamond" pitchFamily="18" charset="0"/>
                <a:ea typeface="EB Garamond" pitchFamily="18" charset="-122"/>
                <a:cs typeface="EB Garamond" pitchFamily="18" charset="-120"/>
              </a:rPr>
              <a:t>02</a:t>
            </a:r>
            <a:endParaRPr lang="en-US" sz="2400" dirty="0">
              <a:latin typeface="EB Garamond" charset="0"/>
              <a:ea typeface="EB Garamond" charset="0"/>
              <a:cs typeface="EB Garamond" charset="0"/>
            </a:endParaRPr>
          </a:p>
        </p:txBody>
      </p:sp>
      <p:sp>
        <p:nvSpPr>
          <p:cNvPr id="14" name="Text 12"/>
          <p:cNvSpPr/>
          <p:nvPr/>
        </p:nvSpPr>
        <p:spPr>
          <a:xfrm>
            <a:off x="3103860" y="2760861"/>
            <a:ext cx="1758168" cy="553641"/>
          </a:xfrm>
          <a:prstGeom prst="rect">
            <a:avLst/>
          </a:prstGeom>
          <a:noFill/>
          <a:ln/>
        </p:spPr>
        <p:txBody>
          <a:bodyPr wrap="square" lIns="0" tIns="0" rIns="0" bIns="0" rtlCol="0" anchor="t">
            <a:normAutofit/>
          </a:bodyPr>
          <a:lstStyle/>
          <a:p>
            <a:pPr algn="l" indent="0" marL="0">
              <a:lnSpc>
                <a:spcPts val="2080"/>
              </a:lnSpc>
              <a:buNone/>
            </a:pPr>
            <a:r>
              <a:rPr lang="en-US" sz="1600" b="1" dirty="0">
                <a:solidFill>
                  <a:srgbClr val="1E3832"/>
                </a:solidFill>
                <a:latin typeface="Hind Vadodara" pitchFamily="34" charset="0"/>
                <a:ea typeface="Hind Vadodara" pitchFamily="34" charset="-122"/>
                <a:cs typeface="Hind Vadodara" pitchFamily="34" charset="-120"/>
              </a:rPr>
              <a:t>માપણી</a:t>
            </a:r>
            <a:endParaRPr lang="en-US" sz="1600" dirty="0">
              <a:latin typeface="Hind Vadodara" charset="0"/>
              <a:ea typeface="Hind Vadodara" charset="0"/>
              <a:cs typeface="Hind Vadodara" charset="0"/>
            </a:endParaRPr>
          </a:p>
          <a:p>
            <a:pPr algn="l" indent="0" marL="0">
              <a:lnSpc>
                <a:spcPts val="2080"/>
              </a:lnSpc>
              <a:buNone/>
            </a:pPr>
            <a:r>
              <a:rPr lang="en-US" sz="1600" b="1" dirty="0">
                <a:solidFill>
                  <a:srgbClr val="1E3832"/>
                </a:solidFill>
                <a:latin typeface="Hind Vadodara" pitchFamily="34" charset="0"/>
                <a:ea typeface="Hind Vadodara" pitchFamily="34" charset="-122"/>
                <a:cs typeface="Hind Vadodara" pitchFamily="34" charset="-120"/>
              </a:rPr>
              <a:t>Measure</a:t>
            </a:r>
            <a:endParaRPr lang="en-US" sz="1600" dirty="0">
              <a:latin typeface="Hind Vadodara" charset="0"/>
              <a:ea typeface="Hind Vadodara" charset="0"/>
              <a:cs typeface="Hind Vadodara" charset="0"/>
            </a:endParaRPr>
          </a:p>
        </p:txBody>
      </p:sp>
      <p:sp>
        <p:nvSpPr>
          <p:cNvPr id="15" name="Text 13"/>
          <p:cNvSpPr/>
          <p:nvPr/>
        </p:nvSpPr>
        <p:spPr>
          <a:xfrm>
            <a:off x="3103860" y="3352602"/>
            <a:ext cx="175816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3E4A47"/>
                </a:solidFill>
                <a:latin typeface="Hind Vadodara" pitchFamily="34" charset="0"/>
                <a:ea typeface="Hind Vadodara" pitchFamily="34" charset="-122"/>
                <a:cs typeface="Hind Vadodara" pitchFamily="34" charset="-120"/>
              </a:rPr>
              <a:t>જમીન, માળખું, માટી ચકાસણી</a:t>
            </a:r>
            <a:endParaRPr lang="en-US" sz="1200" dirty="0">
              <a:latin typeface="Hind Vadodara" charset="0"/>
              <a:ea typeface="Hind Vadodara" charset="0"/>
              <a:cs typeface="Hind Vadodara" charset="0"/>
            </a:endParaRPr>
          </a:p>
        </p:txBody>
      </p:sp>
      <p:sp>
        <p:nvSpPr>
          <p:cNvPr id="16" name="Text 14"/>
          <p:cNvSpPr/>
          <p:nvPr/>
        </p:nvSpPr>
        <p:spPr>
          <a:xfrm>
            <a:off x="3103860" y="3629422"/>
            <a:ext cx="1758168"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6B726F"/>
                </a:solidFill>
                <a:latin typeface="Hind Vadodara" pitchFamily="34" charset="0"/>
                <a:ea typeface="Hind Vadodara" pitchFamily="34" charset="-122"/>
                <a:cs typeface="Hind Vadodara" pitchFamily="34" charset="-120"/>
              </a:rPr>
              <a:t>Weeks 2–6</a:t>
            </a:r>
            <a:endParaRPr lang="en-US" sz="1200" dirty="0">
              <a:latin typeface="Hind Vadodara" charset="0"/>
              <a:ea typeface="Hind Vadodara" charset="0"/>
              <a:cs typeface="Hind Vadodara" charset="0"/>
            </a:endParaRPr>
          </a:p>
        </p:txBody>
      </p:sp>
      <p:sp>
        <p:nvSpPr>
          <p:cNvPr id="17" name="Shape 15"/>
          <p:cNvSpPr/>
          <p:nvPr/>
        </p:nvSpPr>
        <p:spPr>
          <a:xfrm>
            <a:off x="5090220" y="2189361"/>
            <a:ext cx="2011660" cy="2019102"/>
          </a:xfrm>
          <a:prstGeom prst="roundRect">
            <a:avLst>
              <a:gd name="adj" fmla="val 3788"/>
            </a:avLst>
          </a:prstGeom>
          <a:solidFill>
            <a:srgbClr val="FFFDF8"/>
          </a:solidFill>
          <a:ln/>
        </p:spPr>
      </p:sp>
      <p:sp>
        <p:nvSpPr>
          <p:cNvPr id="18" name="Shape 16"/>
          <p:cNvSpPr/>
          <p:nvPr/>
        </p:nvSpPr>
        <p:spPr>
          <a:xfrm>
            <a:off x="5090220" y="2189361"/>
            <a:ext cx="2011660" cy="2019102"/>
          </a:xfrm>
          <a:custGeom>
            <a:avLst/>
            <a:gdLst/>
            <a:ahLst/>
            <a:cxnLst/>
            <a:rect l="l" t="t" r="r" b="b"/>
            <a:pathLst>
              <a:path w="2011660" h="2019102">
                <a:moveTo>
                  <a:pt x="0" y="76200"/>
                </a:moveTo>
                <a:lnTo>
                  <a:pt x="0" y="76200"/>
                </a:lnTo>
                <a:arcTo hR="76200" wR="76200" stAng="10800000" swAng="5400000"/>
                <a:lnTo>
                  <a:pt x="1935460" y="0"/>
                </a:lnTo>
                <a:arcTo hR="76200" wR="76200" stAng="16200000" swAng="5400000"/>
                <a:lnTo>
                  <a:pt x="2011660" y="76200"/>
                </a:lnTo>
                <a:arcTo hR="25400" wR="76200" stAng="0" swAng="-5400000"/>
                <a:lnTo>
                  <a:pt x="76200" y="50800"/>
                </a:lnTo>
                <a:arcTo hR="25400" wR="76200" stAng="16200000" swAng="-5400000"/>
                <a:close/>
              </a:path>
            </a:pathLst>
          </a:custGeom>
          <a:solidFill>
            <a:srgbClr val="1E3832"/>
          </a:solidFill>
          <a:ln/>
        </p:spPr>
      </p:sp>
      <p:sp>
        <p:nvSpPr>
          <p:cNvPr id="19" name="Text 17"/>
          <p:cNvSpPr/>
          <p:nvPr/>
        </p:nvSpPr>
        <p:spPr>
          <a:xfrm>
            <a:off x="5242620" y="2392561"/>
            <a:ext cx="1758066" cy="330200"/>
          </a:xfrm>
          <a:prstGeom prst="rect">
            <a:avLst/>
          </a:prstGeom>
          <a:noFill/>
          <a:ln/>
        </p:spPr>
        <p:txBody>
          <a:bodyPr wrap="square" lIns="0" tIns="0" rIns="0" bIns="0" rtlCol="0" anchor="t">
            <a:normAutofit/>
          </a:bodyPr>
          <a:lstStyle/>
          <a:p>
            <a:pPr algn="l" indent="0" marL="0">
              <a:lnSpc>
                <a:spcPts val="2400"/>
              </a:lnSpc>
              <a:buNone/>
            </a:pPr>
            <a:r>
              <a:rPr lang="en-US" sz="2400" dirty="0">
                <a:solidFill>
                  <a:srgbClr val="85602A"/>
                </a:solidFill>
                <a:latin typeface="EB Garamond" pitchFamily="18" charset="0"/>
                <a:ea typeface="EB Garamond" pitchFamily="18" charset="-122"/>
                <a:cs typeface="EB Garamond" pitchFamily="18" charset="-120"/>
              </a:rPr>
              <a:t>03</a:t>
            </a:r>
            <a:endParaRPr lang="en-US" sz="2400" dirty="0">
              <a:latin typeface="EB Garamond" charset="0"/>
              <a:ea typeface="EB Garamond" charset="0"/>
              <a:cs typeface="EB Garamond" charset="0"/>
            </a:endParaRPr>
          </a:p>
        </p:txBody>
      </p:sp>
      <p:sp>
        <p:nvSpPr>
          <p:cNvPr id="20" name="Text 18"/>
          <p:cNvSpPr/>
          <p:nvPr/>
        </p:nvSpPr>
        <p:spPr>
          <a:xfrm>
            <a:off x="5242620" y="2760861"/>
            <a:ext cx="1758066" cy="553641"/>
          </a:xfrm>
          <a:prstGeom prst="rect">
            <a:avLst/>
          </a:prstGeom>
          <a:noFill/>
          <a:ln/>
        </p:spPr>
        <p:txBody>
          <a:bodyPr wrap="square" lIns="0" tIns="0" rIns="0" bIns="0" rtlCol="0" anchor="t">
            <a:normAutofit/>
          </a:bodyPr>
          <a:lstStyle/>
          <a:p>
            <a:pPr algn="l" indent="0" marL="0">
              <a:lnSpc>
                <a:spcPts val="2080"/>
              </a:lnSpc>
              <a:buNone/>
            </a:pPr>
            <a:r>
              <a:rPr lang="en-US" sz="1600" b="1" dirty="0">
                <a:solidFill>
                  <a:srgbClr val="1E3832"/>
                </a:solidFill>
                <a:latin typeface="Hind Vadodara" pitchFamily="34" charset="0"/>
                <a:ea typeface="Hind Vadodara" pitchFamily="34" charset="-122"/>
                <a:cs typeface="Hind Vadodara" pitchFamily="34" charset="-120"/>
              </a:rPr>
              <a:t>ડિઝાઇન</a:t>
            </a:r>
            <a:endParaRPr lang="en-US" sz="1600" dirty="0">
              <a:latin typeface="Hind Vadodara" charset="0"/>
              <a:ea typeface="Hind Vadodara" charset="0"/>
              <a:cs typeface="Hind Vadodara" charset="0"/>
            </a:endParaRPr>
          </a:p>
          <a:p>
            <a:pPr algn="l" indent="0" marL="0">
              <a:lnSpc>
                <a:spcPts val="2080"/>
              </a:lnSpc>
              <a:buNone/>
            </a:pPr>
            <a:r>
              <a:rPr lang="en-US" sz="1600" b="1" dirty="0">
                <a:solidFill>
                  <a:srgbClr val="1E3832"/>
                </a:solidFill>
                <a:latin typeface="Hind Vadodara" pitchFamily="34" charset="0"/>
                <a:ea typeface="Hind Vadodara" pitchFamily="34" charset="-122"/>
                <a:cs typeface="Hind Vadodara" pitchFamily="34" charset="-120"/>
              </a:rPr>
              <a:t>Design</a:t>
            </a:r>
            <a:endParaRPr lang="en-US" sz="1600" dirty="0">
              <a:latin typeface="Hind Vadodara" charset="0"/>
              <a:ea typeface="Hind Vadodara" charset="0"/>
              <a:cs typeface="Hind Vadodara" charset="0"/>
            </a:endParaRPr>
          </a:p>
        </p:txBody>
      </p:sp>
      <p:sp>
        <p:nvSpPr>
          <p:cNvPr id="21" name="Text 19"/>
          <p:cNvSpPr/>
          <p:nvPr/>
        </p:nvSpPr>
        <p:spPr>
          <a:xfrm>
            <a:off x="5242620" y="3352602"/>
            <a:ext cx="1758066"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3E4A47"/>
                </a:solidFill>
                <a:latin typeface="Hind Vadodara" pitchFamily="34" charset="0"/>
                <a:ea typeface="Hind Vadodara" pitchFamily="34" charset="-122"/>
                <a:cs typeface="Hind Vadodara" pitchFamily="34" charset="-120"/>
              </a:rPr>
              <a:t>સોમપુરા અને એન્જિનિયર: બે વિકલ્પ, BOQ</a:t>
            </a:r>
            <a:endParaRPr lang="en-US" sz="1200" dirty="0">
              <a:latin typeface="Hind Vadodara" charset="0"/>
              <a:ea typeface="Hind Vadodara" charset="0"/>
              <a:cs typeface="Hind Vadodara" charset="0"/>
            </a:endParaRPr>
          </a:p>
        </p:txBody>
      </p:sp>
      <p:sp>
        <p:nvSpPr>
          <p:cNvPr id="22" name="Text 20"/>
          <p:cNvSpPr/>
          <p:nvPr/>
        </p:nvSpPr>
        <p:spPr>
          <a:xfrm>
            <a:off x="5242620" y="3842742"/>
            <a:ext cx="1758066"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6B726F"/>
                </a:solidFill>
                <a:latin typeface="Hind Vadodara" pitchFamily="34" charset="0"/>
                <a:ea typeface="Hind Vadodara" pitchFamily="34" charset="-122"/>
                <a:cs typeface="Hind Vadodara" pitchFamily="34" charset="-120"/>
              </a:rPr>
              <a:t>Weeks 6–12+</a:t>
            </a:r>
            <a:endParaRPr lang="en-US" sz="1200" dirty="0">
              <a:latin typeface="Hind Vadodara" charset="0"/>
              <a:ea typeface="Hind Vadodara" charset="0"/>
              <a:cs typeface="Hind Vadodara" charset="0"/>
            </a:endParaRPr>
          </a:p>
        </p:txBody>
      </p:sp>
      <p:sp>
        <p:nvSpPr>
          <p:cNvPr id="23" name="Shape 21"/>
          <p:cNvSpPr/>
          <p:nvPr/>
        </p:nvSpPr>
        <p:spPr>
          <a:xfrm>
            <a:off x="7228880" y="2189361"/>
            <a:ext cx="2011660" cy="2019102"/>
          </a:xfrm>
          <a:prstGeom prst="roundRect">
            <a:avLst>
              <a:gd name="adj" fmla="val 3788"/>
            </a:avLst>
          </a:prstGeom>
          <a:solidFill>
            <a:srgbClr val="FFFDF8"/>
          </a:solidFill>
          <a:ln/>
        </p:spPr>
      </p:sp>
      <p:sp>
        <p:nvSpPr>
          <p:cNvPr id="24" name="Shape 22"/>
          <p:cNvSpPr/>
          <p:nvPr/>
        </p:nvSpPr>
        <p:spPr>
          <a:xfrm>
            <a:off x="7228880" y="2189361"/>
            <a:ext cx="2011660" cy="2019102"/>
          </a:xfrm>
          <a:custGeom>
            <a:avLst/>
            <a:gdLst/>
            <a:ahLst/>
            <a:cxnLst/>
            <a:rect l="l" t="t" r="r" b="b"/>
            <a:pathLst>
              <a:path w="2011660" h="2019102">
                <a:moveTo>
                  <a:pt x="0" y="76200"/>
                </a:moveTo>
                <a:lnTo>
                  <a:pt x="0" y="76200"/>
                </a:lnTo>
                <a:arcTo hR="76200" wR="76200" stAng="10800000" swAng="5400000"/>
                <a:lnTo>
                  <a:pt x="1935460" y="0"/>
                </a:lnTo>
                <a:arcTo hR="76200" wR="76200" stAng="16200000" swAng="5400000"/>
                <a:lnTo>
                  <a:pt x="2011660" y="76200"/>
                </a:lnTo>
                <a:arcTo hR="25400" wR="76200" stAng="0" swAng="-5400000"/>
                <a:lnTo>
                  <a:pt x="76200" y="50800"/>
                </a:lnTo>
                <a:arcTo hR="25400" wR="76200" stAng="16200000" swAng="-5400000"/>
                <a:close/>
              </a:path>
            </a:pathLst>
          </a:custGeom>
          <a:solidFill>
            <a:srgbClr val="7A2E3A"/>
          </a:solidFill>
          <a:ln/>
        </p:spPr>
      </p:sp>
      <p:sp>
        <p:nvSpPr>
          <p:cNvPr id="25" name="Text 23"/>
          <p:cNvSpPr/>
          <p:nvPr/>
        </p:nvSpPr>
        <p:spPr>
          <a:xfrm>
            <a:off x="7381280" y="2392561"/>
            <a:ext cx="1758066" cy="330200"/>
          </a:xfrm>
          <a:prstGeom prst="rect">
            <a:avLst/>
          </a:prstGeom>
          <a:noFill/>
          <a:ln/>
        </p:spPr>
        <p:txBody>
          <a:bodyPr wrap="square" lIns="0" tIns="0" rIns="0" bIns="0" rtlCol="0" anchor="t">
            <a:normAutofit/>
          </a:bodyPr>
          <a:lstStyle/>
          <a:p>
            <a:pPr algn="l" indent="0" marL="0">
              <a:lnSpc>
                <a:spcPts val="2400"/>
              </a:lnSpc>
              <a:buNone/>
            </a:pPr>
            <a:r>
              <a:rPr lang="en-US" sz="2400" dirty="0">
                <a:solidFill>
                  <a:srgbClr val="85602A"/>
                </a:solidFill>
                <a:latin typeface="EB Garamond" pitchFamily="18" charset="0"/>
                <a:ea typeface="EB Garamond" pitchFamily="18" charset="-122"/>
                <a:cs typeface="EB Garamond" pitchFamily="18" charset="-120"/>
              </a:rPr>
              <a:t>04</a:t>
            </a:r>
            <a:endParaRPr lang="en-US" sz="2400" dirty="0">
              <a:latin typeface="EB Garamond" charset="0"/>
              <a:ea typeface="EB Garamond" charset="0"/>
              <a:cs typeface="EB Garamond" charset="0"/>
            </a:endParaRPr>
          </a:p>
        </p:txBody>
      </p:sp>
      <p:sp>
        <p:nvSpPr>
          <p:cNvPr id="26" name="Text 24"/>
          <p:cNvSpPr/>
          <p:nvPr/>
        </p:nvSpPr>
        <p:spPr>
          <a:xfrm>
            <a:off x="7381280" y="2760861"/>
            <a:ext cx="1758066" cy="553641"/>
          </a:xfrm>
          <a:prstGeom prst="rect">
            <a:avLst/>
          </a:prstGeom>
          <a:noFill/>
          <a:ln/>
        </p:spPr>
        <p:txBody>
          <a:bodyPr wrap="square" lIns="0" tIns="0" rIns="0" bIns="0" rtlCol="0" anchor="t">
            <a:normAutofit/>
          </a:bodyPr>
          <a:lstStyle/>
          <a:p>
            <a:pPr algn="l" indent="0" marL="0">
              <a:lnSpc>
                <a:spcPts val="2080"/>
              </a:lnSpc>
              <a:buNone/>
            </a:pPr>
            <a:r>
              <a:rPr lang="en-US" sz="1600" b="1" dirty="0">
                <a:solidFill>
                  <a:srgbClr val="7A2E3A"/>
                </a:solidFill>
                <a:latin typeface="Hind Vadodara" pitchFamily="34" charset="0"/>
                <a:ea typeface="Hind Vadodara" pitchFamily="34" charset="-122"/>
                <a:cs typeface="Hind Vadodara" pitchFamily="34" charset="-120"/>
              </a:rPr>
              <a:t>નિર્ણય</a:t>
            </a:r>
            <a:endParaRPr lang="en-US" sz="1600" dirty="0">
              <a:latin typeface="Hind Vadodara" charset="0"/>
              <a:ea typeface="Hind Vadodara" charset="0"/>
              <a:cs typeface="Hind Vadodara" charset="0"/>
            </a:endParaRPr>
          </a:p>
          <a:p>
            <a:pPr algn="l" indent="0" marL="0">
              <a:lnSpc>
                <a:spcPts val="2080"/>
              </a:lnSpc>
              <a:buNone/>
            </a:pPr>
            <a:r>
              <a:rPr lang="en-US" sz="1600" b="1" dirty="0">
                <a:solidFill>
                  <a:srgbClr val="7A2E3A"/>
                </a:solidFill>
                <a:latin typeface="Hind Vadodara" pitchFamily="34" charset="0"/>
                <a:ea typeface="Hind Vadodara" pitchFamily="34" charset="-122"/>
                <a:cs typeface="Hind Vadodara" pitchFamily="34" charset="-120"/>
              </a:rPr>
              <a:t>Decide</a:t>
            </a:r>
            <a:endParaRPr lang="en-US" sz="1600" dirty="0">
              <a:latin typeface="Hind Vadodara" charset="0"/>
              <a:ea typeface="Hind Vadodara" charset="0"/>
              <a:cs typeface="Hind Vadodara" charset="0"/>
            </a:endParaRPr>
          </a:p>
        </p:txBody>
      </p:sp>
      <p:sp>
        <p:nvSpPr>
          <p:cNvPr id="27" name="Text 25"/>
          <p:cNvSpPr/>
          <p:nvPr/>
        </p:nvSpPr>
        <p:spPr>
          <a:xfrm>
            <a:off x="7381280" y="3352602"/>
            <a:ext cx="175806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3E4A47"/>
                </a:solidFill>
                <a:latin typeface="Hind Vadodara" pitchFamily="34" charset="0"/>
                <a:ea typeface="Hind Vadodara" pitchFamily="34" charset="-122"/>
                <a:cs typeface="Hind Vadodara" pitchFamily="34" charset="-120"/>
              </a:rPr>
              <a:t>મંજૂરી, ત્રણ ટેન્ડર, પૂરું ભંડોળ</a:t>
            </a:r>
            <a:endParaRPr lang="en-US" sz="1200" dirty="0">
              <a:latin typeface="Hind Vadodara" charset="0"/>
              <a:ea typeface="Hind Vadodara" charset="0"/>
              <a:cs typeface="Hind Vadodara" charset="0"/>
            </a:endParaRPr>
          </a:p>
        </p:txBody>
      </p:sp>
      <p:sp>
        <p:nvSpPr>
          <p:cNvPr id="28" name="Text 26"/>
          <p:cNvSpPr/>
          <p:nvPr/>
        </p:nvSpPr>
        <p:spPr>
          <a:xfrm>
            <a:off x="7381280" y="3629422"/>
            <a:ext cx="1758066"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6B726F"/>
                </a:solidFill>
                <a:latin typeface="Hind Vadodara" pitchFamily="34" charset="0"/>
                <a:ea typeface="Hind Vadodara" pitchFamily="34" charset="-122"/>
                <a:cs typeface="Hind Vadodara" pitchFamily="34" charset="-120"/>
              </a:rPr>
              <a:t>After design</a:t>
            </a:r>
            <a:endParaRPr lang="en-US" sz="1200" dirty="0">
              <a:latin typeface="Hind Vadodara" charset="0"/>
              <a:ea typeface="Hind Vadodara" charset="0"/>
              <a:cs typeface="Hind Vadodara" charset="0"/>
            </a:endParaRPr>
          </a:p>
        </p:txBody>
      </p:sp>
      <p:sp>
        <p:nvSpPr>
          <p:cNvPr id="29" name="Shape 27"/>
          <p:cNvSpPr/>
          <p:nvPr/>
        </p:nvSpPr>
        <p:spPr>
          <a:xfrm>
            <a:off x="9367540" y="2189361"/>
            <a:ext cx="2011660" cy="2019102"/>
          </a:xfrm>
          <a:prstGeom prst="roundRect">
            <a:avLst>
              <a:gd name="adj" fmla="val 3788"/>
            </a:avLst>
          </a:prstGeom>
          <a:solidFill>
            <a:srgbClr val="FFFDF8"/>
          </a:solidFill>
          <a:ln/>
        </p:spPr>
      </p:sp>
      <p:sp>
        <p:nvSpPr>
          <p:cNvPr id="30" name="Shape 28"/>
          <p:cNvSpPr/>
          <p:nvPr/>
        </p:nvSpPr>
        <p:spPr>
          <a:xfrm>
            <a:off x="9367540" y="2189361"/>
            <a:ext cx="2011660" cy="2019102"/>
          </a:xfrm>
          <a:custGeom>
            <a:avLst/>
            <a:gdLst/>
            <a:ahLst/>
            <a:cxnLst/>
            <a:rect l="l" t="t" r="r" b="b"/>
            <a:pathLst>
              <a:path w="2011660" h="2019102">
                <a:moveTo>
                  <a:pt x="0" y="76200"/>
                </a:moveTo>
                <a:lnTo>
                  <a:pt x="0" y="76200"/>
                </a:lnTo>
                <a:arcTo hR="76200" wR="76200" stAng="10800000" swAng="5400000"/>
                <a:lnTo>
                  <a:pt x="1935460" y="0"/>
                </a:lnTo>
                <a:arcTo hR="76200" wR="76200" stAng="16200000" swAng="5400000"/>
                <a:lnTo>
                  <a:pt x="2011660" y="76200"/>
                </a:lnTo>
                <a:arcTo hR="25400" wR="76200" stAng="0" swAng="-5400000"/>
                <a:lnTo>
                  <a:pt x="76200" y="50800"/>
                </a:lnTo>
                <a:arcTo hR="25400" wR="76200" stAng="16200000" swAng="-5400000"/>
                <a:close/>
              </a:path>
            </a:pathLst>
          </a:custGeom>
          <a:solidFill>
            <a:srgbClr val="7A2E3A"/>
          </a:solidFill>
          <a:ln/>
        </p:spPr>
      </p:sp>
      <p:sp>
        <p:nvSpPr>
          <p:cNvPr id="31" name="Text 29"/>
          <p:cNvSpPr/>
          <p:nvPr/>
        </p:nvSpPr>
        <p:spPr>
          <a:xfrm>
            <a:off x="9519940" y="2392561"/>
            <a:ext cx="1758066" cy="330200"/>
          </a:xfrm>
          <a:prstGeom prst="rect">
            <a:avLst/>
          </a:prstGeom>
          <a:noFill/>
          <a:ln/>
        </p:spPr>
        <p:txBody>
          <a:bodyPr wrap="square" lIns="0" tIns="0" rIns="0" bIns="0" rtlCol="0" anchor="t">
            <a:normAutofit/>
          </a:bodyPr>
          <a:lstStyle/>
          <a:p>
            <a:pPr algn="l" indent="0" marL="0">
              <a:lnSpc>
                <a:spcPts val="2400"/>
              </a:lnSpc>
              <a:buNone/>
            </a:pPr>
            <a:r>
              <a:rPr lang="en-US" sz="2400" dirty="0">
                <a:solidFill>
                  <a:srgbClr val="85602A"/>
                </a:solidFill>
                <a:latin typeface="EB Garamond" pitchFamily="18" charset="0"/>
                <a:ea typeface="EB Garamond" pitchFamily="18" charset="-122"/>
                <a:cs typeface="EB Garamond" pitchFamily="18" charset="-120"/>
              </a:rPr>
              <a:t>05</a:t>
            </a:r>
            <a:endParaRPr lang="en-US" sz="2400" dirty="0">
              <a:latin typeface="EB Garamond" charset="0"/>
              <a:ea typeface="EB Garamond" charset="0"/>
              <a:cs typeface="EB Garamond" charset="0"/>
            </a:endParaRPr>
          </a:p>
        </p:txBody>
      </p:sp>
      <p:sp>
        <p:nvSpPr>
          <p:cNvPr id="32" name="Text 30"/>
          <p:cNvSpPr/>
          <p:nvPr/>
        </p:nvSpPr>
        <p:spPr>
          <a:xfrm>
            <a:off x="9519940" y="2760861"/>
            <a:ext cx="1758066" cy="553641"/>
          </a:xfrm>
          <a:prstGeom prst="rect">
            <a:avLst/>
          </a:prstGeom>
          <a:noFill/>
          <a:ln/>
        </p:spPr>
        <p:txBody>
          <a:bodyPr wrap="square" lIns="0" tIns="0" rIns="0" bIns="0" rtlCol="0" anchor="t">
            <a:normAutofit/>
          </a:bodyPr>
          <a:lstStyle/>
          <a:p>
            <a:pPr algn="l" indent="0" marL="0">
              <a:lnSpc>
                <a:spcPts val="2080"/>
              </a:lnSpc>
              <a:buNone/>
            </a:pPr>
            <a:r>
              <a:rPr lang="en-US" sz="1600" b="1" dirty="0">
                <a:solidFill>
                  <a:srgbClr val="7A2E3A"/>
                </a:solidFill>
                <a:latin typeface="Hind Vadodara" pitchFamily="34" charset="0"/>
                <a:ea typeface="Hind Vadodara" pitchFamily="34" charset="-122"/>
                <a:cs typeface="Hind Vadodara" pitchFamily="34" charset="-120"/>
              </a:rPr>
              <a:t>બાંધકામ</a:t>
            </a:r>
            <a:endParaRPr lang="en-US" sz="1600" dirty="0">
              <a:latin typeface="Hind Vadodara" charset="0"/>
              <a:ea typeface="Hind Vadodara" charset="0"/>
              <a:cs typeface="Hind Vadodara" charset="0"/>
            </a:endParaRPr>
          </a:p>
          <a:p>
            <a:pPr algn="l" indent="0" marL="0">
              <a:lnSpc>
                <a:spcPts val="2080"/>
              </a:lnSpc>
              <a:buNone/>
            </a:pPr>
            <a:r>
              <a:rPr lang="en-US" sz="1600" b="1" dirty="0">
                <a:solidFill>
                  <a:srgbClr val="7A2E3A"/>
                </a:solidFill>
                <a:latin typeface="Hind Vadodara" pitchFamily="34" charset="0"/>
                <a:ea typeface="Hind Vadodara" pitchFamily="34" charset="-122"/>
                <a:cs typeface="Hind Vadodara" pitchFamily="34" charset="-120"/>
              </a:rPr>
              <a:t>Build</a:t>
            </a:r>
            <a:endParaRPr lang="en-US" sz="1600" dirty="0">
              <a:latin typeface="Hind Vadodara" charset="0"/>
              <a:ea typeface="Hind Vadodara" charset="0"/>
              <a:cs typeface="Hind Vadodara" charset="0"/>
            </a:endParaRPr>
          </a:p>
        </p:txBody>
      </p:sp>
      <p:sp>
        <p:nvSpPr>
          <p:cNvPr id="33" name="Text 31"/>
          <p:cNvSpPr/>
          <p:nvPr/>
        </p:nvSpPr>
        <p:spPr>
          <a:xfrm>
            <a:off x="9519940" y="3352602"/>
            <a:ext cx="1758066"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3E4A47"/>
                </a:solidFill>
                <a:latin typeface="Hind Vadodara" pitchFamily="34" charset="0"/>
                <a:ea typeface="Hind Vadodara" pitchFamily="34" charset="-122"/>
                <a:cs typeface="Hind Vadodara" pitchFamily="34" charset="-120"/>
              </a:rPr>
              <a:t>ચોમાસા પછી શરૂ; તબક્કાવાર ચુકવણી</a:t>
            </a:r>
            <a:endParaRPr lang="en-US" sz="1200" dirty="0">
              <a:latin typeface="Hind Vadodara" charset="0"/>
              <a:ea typeface="Hind Vadodara" charset="0"/>
              <a:cs typeface="Hind Vadodara" charset="0"/>
            </a:endParaRPr>
          </a:p>
        </p:txBody>
      </p:sp>
      <p:sp>
        <p:nvSpPr>
          <p:cNvPr id="34" name="Text 32"/>
          <p:cNvSpPr/>
          <p:nvPr/>
        </p:nvSpPr>
        <p:spPr>
          <a:xfrm>
            <a:off x="9519940" y="3842742"/>
            <a:ext cx="1758066"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6B726F"/>
                </a:solidFill>
                <a:latin typeface="Hind Vadodara" pitchFamily="34" charset="0"/>
                <a:ea typeface="Hind Vadodara" pitchFamily="34" charset="-122"/>
                <a:cs typeface="Hind Vadodara" pitchFamily="34" charset="-120"/>
              </a:rPr>
              <a:t>Per contract</a:t>
            </a:r>
            <a:endParaRPr lang="en-US" sz="1200" dirty="0">
              <a:latin typeface="Hind Vadodara" charset="0"/>
              <a:ea typeface="Hind Vadodara" charset="0"/>
              <a:cs typeface="Hind Vadodara" charset="0"/>
            </a:endParaRPr>
          </a:p>
        </p:txBody>
      </p:sp>
      <p:sp>
        <p:nvSpPr>
          <p:cNvPr id="35" name="Shape 33"/>
          <p:cNvSpPr/>
          <p:nvPr/>
        </p:nvSpPr>
        <p:spPr>
          <a:xfrm>
            <a:off x="831850" y="4411663"/>
            <a:ext cx="0" cy="317500"/>
          </a:xfrm>
          <a:prstGeom prst="line">
            <a:avLst/>
          </a:prstGeom>
          <a:noFill/>
          <a:ln w="38100">
            <a:solidFill>
              <a:srgbClr val="85602A"/>
            </a:solidFill>
            <a:prstDash val="solid"/>
          </a:ln>
        </p:spPr>
      </p:sp>
      <p:sp>
        <p:nvSpPr>
          <p:cNvPr id="36" name="Text 34"/>
          <p:cNvSpPr/>
          <p:nvPr/>
        </p:nvSpPr>
        <p:spPr>
          <a:xfrm>
            <a:off x="1003300" y="4437063"/>
            <a:ext cx="10687177"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E3832"/>
                </a:solidFill>
                <a:latin typeface="Hind Vadodara" pitchFamily="34" charset="0"/>
                <a:ea typeface="Hind Vadodara" pitchFamily="34" charset="-122"/>
                <a:cs typeface="Hind Vadodara" pitchFamily="34" charset="-120"/>
              </a:rPr>
              <a:t>દરેક પગલે સહી કરેલી મંજૂરી, પછી જ આગળ.</a:t>
            </a:r>
            <a:r>
              <a:rPr lang="en-US" sz="1500" dirty="0">
                <a:solidFill>
                  <a:srgbClr val="1E3832"/>
                </a:solidFill>
                <a:latin typeface="Hind Vadodara" pitchFamily="34" charset="0"/>
                <a:ea typeface="Hind Vadodara" pitchFamily="34" charset="-122"/>
                <a:cs typeface="Hind Vadodara" pitchFamily="34" charset="-120"/>
              </a:rPr>
              <a:t> Each step needs written sign-off before the next.</a:t>
            </a:r>
            <a:endParaRPr lang="en-US" sz="1500" dirty="0">
              <a:latin typeface="Hind Vadodara" charset="0"/>
              <a:ea typeface="Hind Vadodara" charset="0"/>
              <a:cs typeface="Hind Vadodara" charset="0"/>
            </a:endParaRPr>
          </a:p>
        </p:txBody>
      </p:sp>
      <p:sp>
        <p:nvSpPr>
          <p:cNvPr id="37" name="Text 35"/>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26F"/>
                </a:solidFill>
                <a:latin typeface="Hind Vadodara" pitchFamily="34" charset="0"/>
                <a:ea typeface="Hind Vadodara" pitchFamily="34" charset="-122"/>
                <a:cs typeface="Hind Vadodara" pitchFamily="34" charset="-120"/>
              </a:rPr>
              <a:t>Decision gates, not promised dates · Monsoon (June–Sept) affects foundation work</a:t>
            </a:r>
            <a:endParaRPr lang="en-US" sz="1200" dirty="0">
              <a:latin typeface="Hind Vadodara" charset="0"/>
              <a:ea typeface="Hind Vadodara" charset="0"/>
              <a:cs typeface="Hind Vadodara"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FE7DA"/>
        </a:solidFill>
      </p:bgPr>
    </p:bg>
    <p:spTree>
      <p:nvGrpSpPr>
        <p:cNvPr id="1" name=""/>
        <p:cNvGrpSpPr/>
        <p:nvPr/>
      </p:nvGrpSpPr>
      <p:grpSpPr>
        <a:xfrm>
          <a:off x="0" y="0"/>
          <a:ext cx="0" cy="0"/>
          <a:chOff x="0" y="0"/>
          <a:chExt cx="0" cy="0"/>
        </a:xfrm>
      </p:grpSpPr>
      <p:sp>
        <p:nvSpPr>
          <p:cNvPr id="2" name="Text 0"/>
          <p:cNvSpPr/>
          <p:nvPr/>
        </p:nvSpPr>
        <p:spPr>
          <a:xfrm>
            <a:off x="812800" y="7112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5602A"/>
                </a:solidFill>
                <a:latin typeface="Hind Vadodara" pitchFamily="34" charset="0"/>
                <a:ea typeface="Hind Vadodara" pitchFamily="34" charset="-122"/>
                <a:cs typeface="Hind Vadodara" pitchFamily="34" charset="-120"/>
              </a:rPr>
              <a:t>10 · હિસાબ · THE MONEY</a:t>
            </a:r>
            <a:endParaRPr lang="en-US" sz="1200" dirty="0">
              <a:latin typeface="Hind Vadodara" charset="0"/>
              <a:ea typeface="Hind Vadodara" charset="0"/>
              <a:cs typeface="Hind Vadodara" charset="0"/>
            </a:endParaRPr>
          </a:p>
        </p:txBody>
      </p:sp>
      <p:sp>
        <p:nvSpPr>
          <p:cNvPr id="3" name="Text 1"/>
          <p:cNvSpPr/>
          <p:nvPr>
            <p:ph type="title"/>
          </p:nvPr>
        </p:nvSpPr>
        <p:spPr>
          <a:xfrm>
            <a:off x="812800" y="1102320"/>
            <a:ext cx="10883392" cy="553641"/>
          </a:xfrm>
          <a:prstGeom prst="rect">
            <a:avLst/>
          </a:prstGeom>
          <a:noFill/>
          <a:ln/>
        </p:spPr>
        <p:txBody>
          <a:bodyPr wrap="square" lIns="0" tIns="0" rIns="0" bIns="0" rtlCol="0" anchor="t">
            <a:normAutofit/>
          </a:bodyPr>
          <a:lstStyle/>
          <a:p>
            <a:pPr algn="l" indent="0" marL="0">
              <a:lnSpc>
                <a:spcPts val="4160"/>
              </a:lnSpc>
              <a:buNone/>
            </a:pPr>
            <a:r>
              <a:rPr lang="en-US" sz="3200" b="1" i="0" dirty="0">
                <a:solidFill>
                  <a:srgbClr val="1E3832"/>
                </a:solidFill>
                <a:latin typeface="Noto Serif Gujarati" pitchFamily="18" charset="0"/>
                <a:ea typeface="Noto Serif Gujarati" pitchFamily="18" charset="-122"/>
                <a:cs typeface="Noto Serif Gujarati" pitchFamily="18" charset="-120"/>
              </a:rPr>
              <a:t>બે અલગ ખાતાં, મંદિર પહેલું</a:t>
            </a:r>
            <a:endParaRPr lang="en-US" sz="3200" dirty="0">
              <a:latin typeface="Noto Serif Gujarati" charset="0"/>
              <a:ea typeface="Noto Serif Gujarati" charset="0"/>
              <a:cs typeface="Noto Serif Gujarati" charset="0"/>
            </a:endParaRPr>
          </a:p>
        </p:txBody>
      </p:sp>
      <p:sp>
        <p:nvSpPr>
          <p:cNvPr id="4" name="Text 2"/>
          <p:cNvSpPr/>
          <p:nvPr/>
        </p:nvSpPr>
        <p:spPr>
          <a:xfrm>
            <a:off x="812800" y="1655961"/>
            <a:ext cx="10883392" cy="330200"/>
          </a:xfrm>
          <a:prstGeom prst="rect">
            <a:avLst/>
          </a:prstGeom>
          <a:noFill/>
          <a:ln/>
        </p:spPr>
        <p:txBody>
          <a:bodyPr wrap="square" lIns="0" tIns="0" rIns="0" bIns="0" rtlCol="0" anchor="t">
            <a:normAutofit/>
          </a:bodyPr>
          <a:lstStyle/>
          <a:p>
            <a:pPr algn="l" indent="0" marL="0">
              <a:lnSpc>
                <a:spcPts val="2400"/>
              </a:lnSpc>
              <a:buNone/>
            </a:pPr>
            <a:r>
              <a:rPr lang="en-US" sz="2000" dirty="0">
                <a:solidFill>
                  <a:srgbClr val="7A2E3A"/>
                </a:solidFill>
                <a:latin typeface="EB Garamond" pitchFamily="18" charset="0"/>
                <a:ea typeface="EB Garamond" pitchFamily="18" charset="-122"/>
                <a:cs typeface="EB Garamond" pitchFamily="18" charset="-120"/>
              </a:rPr>
              <a:t>Two separate budgets, the temple first</a:t>
            </a:r>
            <a:endParaRPr lang="en-US" sz="2000" dirty="0">
              <a:latin typeface="EB Garamond" charset="0"/>
              <a:ea typeface="EB Garamond" charset="0"/>
              <a:cs typeface="EB Garamond" charset="0"/>
            </a:endParaRPr>
          </a:p>
        </p:txBody>
      </p:sp>
      <p:sp>
        <p:nvSpPr>
          <p:cNvPr id="5" name="Shape 3"/>
          <p:cNvSpPr/>
          <p:nvPr/>
        </p:nvSpPr>
        <p:spPr>
          <a:xfrm>
            <a:off x="812800" y="2138561"/>
            <a:ext cx="5175250" cy="2391668"/>
          </a:xfrm>
          <a:prstGeom prst="roundRect">
            <a:avLst>
              <a:gd name="adj" fmla="val 4248"/>
            </a:avLst>
          </a:prstGeom>
          <a:solidFill>
            <a:srgbClr val="1E3832"/>
          </a:solidFill>
          <a:ln/>
        </p:spPr>
      </p:sp>
      <p:sp>
        <p:nvSpPr>
          <p:cNvPr id="6" name="Text 4"/>
          <p:cNvSpPr/>
          <p:nvPr/>
        </p:nvSpPr>
        <p:spPr>
          <a:xfrm>
            <a:off x="1066800" y="2341761"/>
            <a:ext cx="4807268"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D9B77A"/>
                </a:solidFill>
                <a:latin typeface="Hind Vadodara" pitchFamily="34" charset="0"/>
                <a:ea typeface="Hind Vadodara" pitchFamily="34" charset="-122"/>
                <a:cs typeface="Hind Vadodara" pitchFamily="34" charset="-120"/>
              </a:rPr>
              <a:t>POT A</a:t>
            </a:r>
            <a:endParaRPr lang="en-US" sz="1200" dirty="0">
              <a:latin typeface="Hind Vadodara" charset="0"/>
              <a:ea typeface="Hind Vadodara" charset="0"/>
              <a:cs typeface="Hind Vadodara" charset="0"/>
            </a:endParaRPr>
          </a:p>
        </p:txBody>
      </p:sp>
      <p:sp>
        <p:nvSpPr>
          <p:cNvPr id="7" name="Text 5"/>
          <p:cNvSpPr/>
          <p:nvPr/>
        </p:nvSpPr>
        <p:spPr>
          <a:xfrm>
            <a:off x="1066800" y="2631281"/>
            <a:ext cx="4807268" cy="619720"/>
          </a:xfrm>
          <a:prstGeom prst="rect">
            <a:avLst/>
          </a:prstGeom>
          <a:noFill/>
          <a:ln/>
        </p:spPr>
        <p:txBody>
          <a:bodyPr wrap="square" lIns="0" tIns="0" rIns="0" bIns="0" rtlCol="0" anchor="t">
            <a:normAutofit/>
          </a:bodyPr>
          <a:lstStyle/>
          <a:p>
            <a:pPr algn="l" indent="0" marL="0">
              <a:lnSpc>
                <a:spcPts val="2340"/>
              </a:lnSpc>
              <a:buNone/>
            </a:pPr>
            <a:r>
              <a:rPr lang="en-US" sz="1800" b="1" dirty="0">
                <a:solidFill>
                  <a:srgbClr val="F7F3EC"/>
                </a:solidFill>
                <a:latin typeface="Hind Vadodara" pitchFamily="34" charset="0"/>
                <a:ea typeface="Hind Vadodara" pitchFamily="34" charset="-122"/>
                <a:cs typeface="Hind Vadodara" pitchFamily="34" charset="-120"/>
              </a:rPr>
              <a:t>મંદિરનું મુખ્ય કામ</a:t>
            </a:r>
            <a:endParaRPr lang="en-US" sz="1800" dirty="0">
              <a:latin typeface="Hind Vadodara" charset="0"/>
              <a:ea typeface="Hind Vadodara" charset="0"/>
              <a:cs typeface="Hind Vadodara" charset="0"/>
            </a:endParaRPr>
          </a:p>
          <a:p>
            <a:pPr algn="l" indent="0" marL="0">
              <a:lnSpc>
                <a:spcPts val="2340"/>
              </a:lnSpc>
              <a:buNone/>
            </a:pPr>
            <a:r>
              <a:rPr lang="en-US" sz="1800" b="1" dirty="0">
                <a:solidFill>
                  <a:srgbClr val="F7F3EC"/>
                </a:solidFill>
                <a:latin typeface="Hind Vadodara" pitchFamily="34" charset="0"/>
                <a:ea typeface="Hind Vadodara" pitchFamily="34" charset="-122"/>
                <a:cs typeface="Hind Vadodara" pitchFamily="34" charset="-120"/>
              </a:rPr>
              <a:t>Temple core</a:t>
            </a:r>
            <a:endParaRPr lang="en-US" sz="1800" dirty="0">
              <a:latin typeface="Hind Vadodara" charset="0"/>
              <a:ea typeface="Hind Vadodara" charset="0"/>
              <a:cs typeface="Hind Vadodara" charset="0"/>
            </a:endParaRPr>
          </a:p>
        </p:txBody>
      </p:sp>
      <p:sp>
        <p:nvSpPr>
          <p:cNvPr id="8" name="Text 6"/>
          <p:cNvSpPr/>
          <p:nvPr/>
        </p:nvSpPr>
        <p:spPr>
          <a:xfrm>
            <a:off x="1066800" y="3301802"/>
            <a:ext cx="4807268" cy="743347"/>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D4E0DA"/>
                </a:solidFill>
                <a:latin typeface="Hind Vadodara" pitchFamily="34" charset="0"/>
                <a:ea typeface="Hind Vadodara" pitchFamily="34" charset="-122"/>
                <a:cs typeface="Hind Vadodara" pitchFamily="34" charset="-120"/>
              </a:rPr>
              <a:t>પાયો, માળખું, શિખર, ગર્ભગૃહ, મંડપ, સલામત પ્રવેશ, પાણી નિકાલ, વીજળી</a:t>
            </a:r>
            <a:endParaRPr lang="en-US" sz="1300" dirty="0">
              <a:latin typeface="Hind Vadodara" charset="0"/>
              <a:ea typeface="Hind Vadodara" charset="0"/>
              <a:cs typeface="Hind Vadodara" charset="0"/>
            </a:endParaRPr>
          </a:p>
          <a:p>
            <a:pPr algn="l" indent="0" marL="0">
              <a:lnSpc>
                <a:spcPts val="1885"/>
              </a:lnSpc>
              <a:buNone/>
            </a:pPr>
            <a:r>
              <a:rPr lang="en-US" sz="1300" dirty="0">
                <a:solidFill>
                  <a:srgbClr val="D4E0DA"/>
                </a:solidFill>
                <a:latin typeface="Hind Vadodara" pitchFamily="34" charset="0"/>
                <a:ea typeface="Hind Vadodara" pitchFamily="34" charset="-122"/>
                <a:cs typeface="Hind Vadodara" pitchFamily="34" charset="-120"/>
              </a:rPr>
              <a:t>Foundation, structure, shikhar, sanctum, mandap, safe access, drainage, electrical</a:t>
            </a:r>
            <a:endParaRPr lang="en-US" sz="1300" dirty="0">
              <a:latin typeface="Hind Vadodara" charset="0"/>
              <a:ea typeface="Hind Vadodara" charset="0"/>
              <a:cs typeface="Hind Vadodara" charset="0"/>
            </a:endParaRPr>
          </a:p>
        </p:txBody>
      </p:sp>
      <p:sp>
        <p:nvSpPr>
          <p:cNvPr id="9" name="Text 7"/>
          <p:cNvSpPr/>
          <p:nvPr/>
        </p:nvSpPr>
        <p:spPr>
          <a:xfrm>
            <a:off x="1066800" y="4095948"/>
            <a:ext cx="4807268" cy="25648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D9B77A"/>
                </a:solidFill>
                <a:latin typeface="Hind Vadodara" pitchFamily="34" charset="0"/>
                <a:ea typeface="Hind Vadodara" pitchFamily="34" charset="-122"/>
                <a:cs typeface="Hind Vadodara" pitchFamily="34" charset="-120"/>
              </a:rPr>
              <a:t>તોડકામ પહેલાં પૂરું ભંડોળ · Fully funded before any demolition</a:t>
            </a:r>
            <a:endParaRPr lang="en-US" sz="1300" dirty="0">
              <a:latin typeface="Hind Vadodara" charset="0"/>
              <a:ea typeface="Hind Vadodara" charset="0"/>
              <a:cs typeface="Hind Vadodara" charset="0"/>
            </a:endParaRPr>
          </a:p>
        </p:txBody>
      </p:sp>
      <p:sp>
        <p:nvSpPr>
          <p:cNvPr id="10" name="Shape 8"/>
          <p:cNvSpPr/>
          <p:nvPr/>
        </p:nvSpPr>
        <p:spPr>
          <a:xfrm>
            <a:off x="6194425" y="2141736"/>
            <a:ext cx="5181600" cy="2385318"/>
          </a:xfrm>
          <a:prstGeom prst="roundRect">
            <a:avLst>
              <a:gd name="adj" fmla="val 4126"/>
            </a:avLst>
          </a:prstGeom>
          <a:solidFill>
            <a:srgbClr val="FFFDF8"/>
          </a:solidFill>
          <a:ln w="6350">
            <a:solidFill>
              <a:srgbClr val="E2D8C6"/>
            </a:solidFill>
            <a:prstDash val="solid"/>
          </a:ln>
        </p:spPr>
      </p:sp>
      <p:sp>
        <p:nvSpPr>
          <p:cNvPr id="11" name="Text 9"/>
          <p:cNvSpPr/>
          <p:nvPr/>
        </p:nvSpPr>
        <p:spPr>
          <a:xfrm>
            <a:off x="6451600" y="2348111"/>
            <a:ext cx="4807268"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85602A"/>
                </a:solidFill>
                <a:latin typeface="Hind Vadodara" pitchFamily="34" charset="0"/>
                <a:ea typeface="Hind Vadodara" pitchFamily="34" charset="-122"/>
                <a:cs typeface="Hind Vadodara" pitchFamily="34" charset="-120"/>
              </a:rPr>
              <a:t>POT B</a:t>
            </a:r>
            <a:endParaRPr lang="en-US" sz="1200" dirty="0">
              <a:latin typeface="Hind Vadodara" charset="0"/>
              <a:ea typeface="Hind Vadodara" charset="0"/>
              <a:cs typeface="Hind Vadodara" charset="0"/>
            </a:endParaRPr>
          </a:p>
        </p:txBody>
      </p:sp>
      <p:sp>
        <p:nvSpPr>
          <p:cNvPr id="12" name="Text 10"/>
          <p:cNvSpPr/>
          <p:nvPr/>
        </p:nvSpPr>
        <p:spPr>
          <a:xfrm>
            <a:off x="6451600" y="2637631"/>
            <a:ext cx="4807268" cy="619720"/>
          </a:xfrm>
          <a:prstGeom prst="rect">
            <a:avLst/>
          </a:prstGeom>
          <a:noFill/>
          <a:ln/>
        </p:spPr>
        <p:txBody>
          <a:bodyPr wrap="square" lIns="0" tIns="0" rIns="0" bIns="0" rtlCol="0" anchor="t">
            <a:normAutofit/>
          </a:bodyPr>
          <a:lstStyle/>
          <a:p>
            <a:pPr algn="l" indent="0" marL="0">
              <a:lnSpc>
                <a:spcPts val="2340"/>
              </a:lnSpc>
              <a:buNone/>
            </a:pPr>
            <a:r>
              <a:rPr lang="en-US" sz="1800" b="1" dirty="0">
                <a:solidFill>
                  <a:srgbClr val="1E3832"/>
                </a:solidFill>
                <a:latin typeface="Hind Vadodara" pitchFamily="34" charset="0"/>
                <a:ea typeface="Hind Vadodara" pitchFamily="34" charset="-122"/>
                <a:cs typeface="Hind Vadodara" pitchFamily="34" charset="-120"/>
              </a:rPr>
              <a:t>આસપાસ અને સુવિધા</a:t>
            </a:r>
            <a:endParaRPr lang="en-US" sz="1800" dirty="0">
              <a:latin typeface="Hind Vadodara" charset="0"/>
              <a:ea typeface="Hind Vadodara" charset="0"/>
              <a:cs typeface="Hind Vadodara" charset="0"/>
            </a:endParaRPr>
          </a:p>
          <a:p>
            <a:pPr algn="l" indent="0" marL="0">
              <a:lnSpc>
                <a:spcPts val="2340"/>
              </a:lnSpc>
              <a:buNone/>
            </a:pPr>
            <a:r>
              <a:rPr lang="en-US" sz="1800" b="1" dirty="0">
                <a:solidFill>
                  <a:srgbClr val="1E3832"/>
                </a:solidFill>
                <a:latin typeface="Hind Vadodara" pitchFamily="34" charset="0"/>
                <a:ea typeface="Hind Vadodara" pitchFamily="34" charset="-122"/>
                <a:cs typeface="Hind Vadodara" pitchFamily="34" charset="-120"/>
              </a:rPr>
              <a:t>Site and comfort</a:t>
            </a:r>
            <a:endParaRPr lang="en-US" sz="1800" dirty="0">
              <a:latin typeface="Hind Vadodara" charset="0"/>
              <a:ea typeface="Hind Vadodara" charset="0"/>
              <a:cs typeface="Hind Vadodara" charset="0"/>
            </a:endParaRPr>
          </a:p>
        </p:txBody>
      </p:sp>
      <p:sp>
        <p:nvSpPr>
          <p:cNvPr id="13" name="Text 11"/>
          <p:cNvSpPr/>
          <p:nvPr/>
        </p:nvSpPr>
        <p:spPr>
          <a:xfrm>
            <a:off x="6451600" y="3308152"/>
            <a:ext cx="4807268" cy="504031"/>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E4A47"/>
                </a:solidFill>
                <a:latin typeface="Hind Vadodara" pitchFamily="34" charset="0"/>
                <a:ea typeface="Hind Vadodara" pitchFamily="34" charset="-122"/>
                <a:cs typeface="Hind Vadodara" pitchFamily="34" charset="-120"/>
              </a:rPr>
              <a:t>ચોક, દીવાલ, દરવાજો, બાંકડા, પાણી, લાઇટ, પ્રાણ પ્રતિષ્ઠા</a:t>
            </a:r>
            <a:endParaRPr lang="en-US" sz="1300" dirty="0">
              <a:latin typeface="Hind Vadodara" charset="0"/>
              <a:ea typeface="Hind Vadodara" charset="0"/>
              <a:cs typeface="Hind Vadodara" charset="0"/>
            </a:endParaRPr>
          </a:p>
          <a:p>
            <a:pPr algn="l" indent="0" marL="0">
              <a:lnSpc>
                <a:spcPts val="1885"/>
              </a:lnSpc>
              <a:buNone/>
            </a:pPr>
            <a:r>
              <a:rPr lang="en-US" sz="1300" dirty="0">
                <a:solidFill>
                  <a:srgbClr val="3E4A47"/>
                </a:solidFill>
                <a:latin typeface="Hind Vadodara" pitchFamily="34" charset="0"/>
                <a:ea typeface="Hind Vadodara" pitchFamily="34" charset="-122"/>
                <a:cs typeface="Hind Vadodara" pitchFamily="34" charset="-120"/>
              </a:rPr>
              <a:t>Chowk paving, wall, gate, benches, water, lights, pran pratishtha</a:t>
            </a:r>
            <a:endParaRPr lang="en-US" sz="1300" dirty="0">
              <a:latin typeface="Hind Vadodara" charset="0"/>
              <a:ea typeface="Hind Vadodara" charset="0"/>
              <a:cs typeface="Hind Vadodara" charset="0"/>
            </a:endParaRPr>
          </a:p>
        </p:txBody>
      </p:sp>
      <p:sp>
        <p:nvSpPr>
          <p:cNvPr id="14" name="Text 12"/>
          <p:cNvSpPr/>
          <p:nvPr/>
        </p:nvSpPr>
        <p:spPr>
          <a:xfrm>
            <a:off x="6451600" y="3862983"/>
            <a:ext cx="4807268" cy="25648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7A2E3A"/>
                </a:solidFill>
                <a:latin typeface="Hind Vadodara" pitchFamily="34" charset="0"/>
                <a:ea typeface="Hind Vadodara" pitchFamily="34" charset="-122"/>
                <a:cs typeface="Hind Vadodara" pitchFamily="34" charset="-120"/>
              </a:rPr>
              <a:t>દાતાઓની સેવા તરીકે · Can follow as named donor seva</a:t>
            </a:r>
            <a:endParaRPr lang="en-US" sz="1300" dirty="0">
              <a:latin typeface="Hind Vadodara" charset="0"/>
              <a:ea typeface="Hind Vadodara" charset="0"/>
              <a:cs typeface="Hind Vadodara" charset="0"/>
            </a:endParaRPr>
          </a:p>
        </p:txBody>
      </p:sp>
      <p:sp>
        <p:nvSpPr>
          <p:cNvPr id="15" name="Shape 13"/>
          <p:cNvSpPr/>
          <p:nvPr/>
        </p:nvSpPr>
        <p:spPr>
          <a:xfrm>
            <a:off x="812800" y="4708029"/>
            <a:ext cx="10566400" cy="766961"/>
          </a:xfrm>
          <a:prstGeom prst="roundRect">
            <a:avLst>
              <a:gd name="adj" fmla="val 13247"/>
            </a:avLst>
          </a:prstGeom>
          <a:solidFill>
            <a:srgbClr val="FFFDF8"/>
          </a:solidFill>
          <a:ln/>
        </p:spPr>
      </p:sp>
      <p:sp>
        <p:nvSpPr>
          <p:cNvPr id="16" name="Text 14"/>
          <p:cNvSpPr/>
          <p:nvPr/>
        </p:nvSpPr>
        <p:spPr>
          <a:xfrm>
            <a:off x="1066800" y="4862909"/>
            <a:ext cx="1549598" cy="482600"/>
          </a:xfrm>
          <a:prstGeom prst="rect">
            <a:avLst/>
          </a:prstGeom>
          <a:noFill/>
          <a:ln/>
        </p:spPr>
        <p:txBody>
          <a:bodyPr wrap="none" lIns="0" tIns="0" rIns="0" bIns="0" rtlCol="0" anchor="t">
            <a:normAutofit/>
          </a:bodyPr>
          <a:lstStyle/>
          <a:p>
            <a:pPr algn="l" indent="0" marL="0">
              <a:lnSpc>
                <a:spcPts val="3600"/>
              </a:lnSpc>
              <a:buNone/>
            </a:pPr>
            <a:r>
              <a:rPr lang="en-US" sz="3600" dirty="0">
                <a:solidFill>
                  <a:srgbClr val="7A2E3A"/>
                </a:solidFill>
                <a:latin typeface="EB Garamond" pitchFamily="18" charset="0"/>
                <a:ea typeface="EB Garamond" pitchFamily="18" charset="-122"/>
                <a:cs typeface="EB Garamond" pitchFamily="18" charset="-120"/>
              </a:rPr>
              <a:t>~₹2 lakh</a:t>
            </a:r>
            <a:endParaRPr lang="en-US" sz="3600" dirty="0">
              <a:latin typeface="EB Garamond" charset="0"/>
              <a:ea typeface="EB Garamond" charset="0"/>
              <a:cs typeface="EB Garamond" charset="0"/>
            </a:endParaRPr>
          </a:p>
        </p:txBody>
      </p:sp>
      <p:sp>
        <p:nvSpPr>
          <p:cNvPr id="17" name="Text 15"/>
          <p:cNvSpPr/>
          <p:nvPr/>
        </p:nvSpPr>
        <p:spPr>
          <a:xfrm>
            <a:off x="2768798" y="4860429"/>
            <a:ext cx="6398244"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E4A47"/>
                </a:solidFill>
                <a:latin typeface="Hind Vadodara" pitchFamily="34" charset="0"/>
                <a:ea typeface="Hind Vadodara" pitchFamily="34" charset="-122"/>
                <a:cs typeface="Hind Vadodara" pitchFamily="34" charset="-120"/>
              </a:rPr>
              <a:t>આજે ફક્ત અભ્યાસનો અંદાજ; લેખિત ફી ઓફર પછી નક્કી.</a:t>
            </a:r>
            <a:endParaRPr lang="en-US" sz="1300" dirty="0">
              <a:latin typeface="Hind Vadodara" charset="0"/>
              <a:ea typeface="Hind Vadodara" charset="0"/>
              <a:cs typeface="Hind Vadodara" charset="0"/>
            </a:endParaRPr>
          </a:p>
          <a:p>
            <a:pPr algn="l" indent="0" marL="0">
              <a:lnSpc>
                <a:spcPts val="1820"/>
              </a:lnSpc>
              <a:buNone/>
            </a:pPr>
            <a:r>
              <a:rPr lang="en-US" sz="1300" dirty="0">
                <a:solidFill>
                  <a:srgbClr val="3E4A47"/>
                </a:solidFill>
                <a:latin typeface="Hind Vadodara" pitchFamily="34" charset="0"/>
                <a:ea typeface="Hind Vadodara" pitchFamily="34" charset="-122"/>
                <a:cs typeface="Hind Vadodara" pitchFamily="34" charset="-120"/>
              </a:rPr>
              <a:t>Today only the study allowance, a discussion figure to be fixed by written fee proposals.</a:t>
            </a:r>
            <a:endParaRPr lang="en-US" sz="1300" dirty="0">
              <a:latin typeface="Hind Vadodara" charset="0"/>
              <a:ea typeface="Hind Vadodara" charset="0"/>
              <a:cs typeface="Hind Vadodara" charset="0"/>
            </a:endParaRPr>
          </a:p>
        </p:txBody>
      </p:sp>
      <p:sp>
        <p:nvSpPr>
          <p:cNvPr id="18" name="Text 16"/>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26F"/>
                </a:solidFill>
                <a:latin typeface="Hind Vadodara" pitchFamily="34" charset="0"/>
                <a:ea typeface="Hind Vadodara" pitchFamily="34" charset="-122"/>
                <a:cs typeface="Hind Vadodara" pitchFamily="34" charset="-120"/>
              </a:rPr>
              <a:t>No contractor-validated total exists yet · Three itemised bids on one shared BOQ before any build budget</a:t>
            </a:r>
            <a:endParaRPr lang="en-US" sz="1200" dirty="0">
              <a:latin typeface="Hind Vadodara" charset="0"/>
              <a:ea typeface="Hind Vadodara" charset="0"/>
              <a:cs typeface="Hind Vadodara"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C"/>
        </a:solidFill>
      </p:bgPr>
    </p:bg>
    <p:spTree>
      <p:nvGrpSpPr>
        <p:cNvPr id="1" name=""/>
        <p:cNvGrpSpPr/>
        <p:nvPr/>
      </p:nvGrpSpPr>
      <p:grpSpPr>
        <a:xfrm>
          <a:off x="0" y="0"/>
          <a:ext cx="0" cy="0"/>
          <a:chOff x="0" y="0"/>
          <a:chExt cx="0" cy="0"/>
        </a:xfrm>
      </p:grpSpPr>
      <p:sp>
        <p:nvSpPr>
          <p:cNvPr id="2" name="Text 0"/>
          <p:cNvSpPr/>
          <p:nvPr/>
        </p:nvSpPr>
        <p:spPr>
          <a:xfrm>
            <a:off x="812800" y="7112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5602A"/>
                </a:solidFill>
                <a:latin typeface="Hind Vadodara" pitchFamily="34" charset="0"/>
                <a:ea typeface="Hind Vadodara" pitchFamily="34" charset="-122"/>
                <a:cs typeface="Hind Vadodara" pitchFamily="34" charset="-120"/>
              </a:rPr>
              <a:t>11 · જવાબદારી · GOOD GOVERNANCE</a:t>
            </a:r>
            <a:endParaRPr lang="en-US" sz="1200" dirty="0">
              <a:latin typeface="Hind Vadodara" charset="0"/>
              <a:ea typeface="Hind Vadodara" charset="0"/>
              <a:cs typeface="Hind Vadodara" charset="0"/>
            </a:endParaRPr>
          </a:p>
        </p:txBody>
      </p:sp>
      <p:sp>
        <p:nvSpPr>
          <p:cNvPr id="3" name="Text 1"/>
          <p:cNvSpPr/>
          <p:nvPr>
            <p:ph type="title"/>
          </p:nvPr>
        </p:nvSpPr>
        <p:spPr>
          <a:xfrm>
            <a:off x="812800" y="1102320"/>
            <a:ext cx="10883392" cy="553641"/>
          </a:xfrm>
          <a:prstGeom prst="rect">
            <a:avLst/>
          </a:prstGeom>
          <a:noFill/>
          <a:ln/>
        </p:spPr>
        <p:txBody>
          <a:bodyPr wrap="square" lIns="0" tIns="0" rIns="0" bIns="0" rtlCol="0" anchor="t">
            <a:normAutofit/>
          </a:bodyPr>
          <a:lstStyle/>
          <a:p>
            <a:pPr algn="l" indent="0" marL="0">
              <a:lnSpc>
                <a:spcPts val="4160"/>
              </a:lnSpc>
              <a:buNone/>
            </a:pPr>
            <a:r>
              <a:rPr lang="en-US" sz="3200" b="1" i="0" dirty="0">
                <a:solidFill>
                  <a:srgbClr val="1E3832"/>
                </a:solidFill>
                <a:latin typeface="Noto Serif Gujarati" pitchFamily="18" charset="0"/>
                <a:ea typeface="Noto Serif Gujarati" pitchFamily="18" charset="-122"/>
                <a:cs typeface="Noto Serif Gujarati" pitchFamily="18" charset="-120"/>
              </a:rPr>
              <a:t>સમાજની જવાબદારી</a:t>
            </a:r>
            <a:endParaRPr lang="en-US" sz="3200" dirty="0">
              <a:latin typeface="Noto Serif Gujarati" charset="0"/>
              <a:ea typeface="Noto Serif Gujarati" charset="0"/>
              <a:cs typeface="Noto Serif Gujarati" charset="0"/>
            </a:endParaRPr>
          </a:p>
        </p:txBody>
      </p:sp>
      <p:sp>
        <p:nvSpPr>
          <p:cNvPr id="4" name="Text 2"/>
          <p:cNvSpPr/>
          <p:nvPr/>
        </p:nvSpPr>
        <p:spPr>
          <a:xfrm>
            <a:off x="812800" y="1655961"/>
            <a:ext cx="10883392" cy="330200"/>
          </a:xfrm>
          <a:prstGeom prst="rect">
            <a:avLst/>
          </a:prstGeom>
          <a:noFill/>
          <a:ln/>
        </p:spPr>
        <p:txBody>
          <a:bodyPr wrap="square" lIns="0" tIns="0" rIns="0" bIns="0" rtlCol="0" anchor="t">
            <a:normAutofit/>
          </a:bodyPr>
          <a:lstStyle/>
          <a:p>
            <a:pPr algn="l" indent="0" marL="0">
              <a:lnSpc>
                <a:spcPts val="2400"/>
              </a:lnSpc>
              <a:buNone/>
            </a:pPr>
            <a:r>
              <a:rPr lang="en-US" sz="2000" dirty="0">
                <a:solidFill>
                  <a:srgbClr val="7A2E3A"/>
                </a:solidFill>
                <a:latin typeface="EB Garamond" pitchFamily="18" charset="0"/>
                <a:ea typeface="EB Garamond" pitchFamily="18" charset="-122"/>
                <a:cs typeface="EB Garamond" pitchFamily="18" charset="-120"/>
              </a:rPr>
              <a:t>Trust in the process matters as much as the design</a:t>
            </a:r>
            <a:endParaRPr lang="en-US" sz="2000" dirty="0">
              <a:latin typeface="EB Garamond" charset="0"/>
              <a:ea typeface="EB Garamond" charset="0"/>
              <a:cs typeface="EB Garamond" charset="0"/>
            </a:endParaRPr>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825500" y="2151261"/>
          <a:ext cx="10553700" cy="3311029"/>
        </p:xfrm>
        <a:graphic>
          <a:graphicData uri="http://schemas.openxmlformats.org/drawingml/2006/table">
            <a:tbl>
              <a:tblPr/>
              <a:tblGrid>
                <a:gridCol w="2955036"/>
                <a:gridCol w="7598664"/>
              </a:tblGrid>
              <a:tr h="359271">
                <a:tc>
                  <a:txBody>
                    <a:bodyPr/>
                    <a:lstStyle/>
                    <a:p>
                      <a:pPr indent="0" marL="0">
                        <a:lnSpc>
                          <a:spcPts val="1820"/>
                        </a:lnSpc>
                        <a:buNone/>
                      </a:pPr>
                      <a:r>
                        <a:rPr lang="en-US" sz="1300" b="1" dirty="0">
                          <a:solidFill>
                            <a:srgbClr val="2A3633"/>
                          </a:solidFill>
                          <a:latin typeface="Hind Vadodara" pitchFamily="34" charset="0"/>
                          <a:ea typeface="Hind Vadodara" pitchFamily="34" charset="-122"/>
                          <a:cs typeface="Hind Vadodara" pitchFamily="34" charset="-120"/>
                        </a:rPr>
                        <a:t>કામ · Task</a:t>
                      </a:r>
                      <a:endParaRPr lang="en-US" sz="1300" dirty="0">
                        <a:latin typeface="Hind Vadodara" charset="0"/>
                        <a:ea typeface="Hind Vadodara" charset="0"/>
                        <a:cs typeface="Hind Vadodara" charset="0"/>
                      </a:endParaRPr>
                    </a:p>
                  </a:txBody>
                  <a:tcPr marL="57785" marR="57785" marT="57785" marB="57785" anchor="t">
                    <a:lnL w="12700" cap="flat" cmpd="sng" algn="ctr">
                      <a:solidFill>
                        <a:srgbClr val="C5C2BC"/>
                      </a:solidFill>
                      <a:prstDash val="solid"/>
                      <a:round/>
                      <a:headEnd type="none" w="med" len="med"/>
                      <a:tailEnd type="none" w="med" len="med"/>
                    </a:lnL>
                    <a:lnR w="12700" cap="flat" cmpd="sng" algn="ctr">
                      <a:solidFill>
                        <a:srgbClr val="B7B4AF"/>
                      </a:solidFill>
                      <a:prstDash val="solid"/>
                      <a:round/>
                      <a:headEnd type="none" w="med" len="med"/>
                      <a:tailEnd type="none" w="med" len="med"/>
                    </a:lnR>
                    <a:lnT w="12700" cap="flat" cmpd="sng" algn="ctr">
                      <a:solidFill>
                        <a:srgbClr val="C5C2BC"/>
                      </a:solidFill>
                      <a:prstDash val="solid"/>
                      <a:round/>
                      <a:headEnd type="none" w="med" len="med"/>
                      <a:tailEnd type="none" w="med" len="med"/>
                    </a:lnT>
                    <a:lnB w="12700" cap="flat" cmpd="sng" algn="ctr">
                      <a:solidFill>
                        <a:srgbClr val="B7B4AF"/>
                      </a:solidFill>
                      <a:prstDash val="solid"/>
                      <a:round/>
                      <a:headEnd type="none" w="med" len="med"/>
                      <a:tailEnd type="none" w="med" len="med"/>
                    </a:lnB>
                    <a:solidFill>
                      <a:srgbClr val="E5E1DB"/>
                    </a:solidFill>
                  </a:tcPr>
                </a:tc>
                <a:tc>
                  <a:txBody>
                    <a:bodyPr/>
                    <a:lstStyle/>
                    <a:p>
                      <a:pPr indent="0" marL="0">
                        <a:lnSpc>
                          <a:spcPts val="1820"/>
                        </a:lnSpc>
                        <a:buNone/>
                      </a:pPr>
                      <a:r>
                        <a:rPr lang="en-US" sz="1300" b="1" dirty="0">
                          <a:solidFill>
                            <a:srgbClr val="2A3633"/>
                          </a:solidFill>
                          <a:latin typeface="Hind Vadodara" pitchFamily="34" charset="0"/>
                          <a:ea typeface="Hind Vadodara" pitchFamily="34" charset="-122"/>
                          <a:cs typeface="Hind Vadodara" pitchFamily="34" charset="-120"/>
                        </a:rPr>
                        <a:t>શું કરવું · What it means</a:t>
                      </a:r>
                      <a:endParaRPr lang="en-US" sz="1300" dirty="0">
                        <a:latin typeface="Hind Vadodara" charset="0"/>
                        <a:ea typeface="Hind Vadodara" charset="0"/>
                        <a:cs typeface="Hind Vadodara" charset="0"/>
                      </a:endParaRPr>
                    </a:p>
                  </a:txBody>
                  <a:tcPr marL="57785" marR="57785" marT="57785" marB="57785" anchor="t">
                    <a:lnL w="12700" cap="flat" cmpd="sng" algn="ctr">
                      <a:solidFill>
                        <a:srgbClr val="B7B4AF"/>
                      </a:solidFill>
                      <a:prstDash val="solid"/>
                      <a:round/>
                      <a:headEnd type="none" w="med" len="med"/>
                      <a:tailEnd type="none" w="med" len="med"/>
                    </a:lnL>
                    <a:lnR w="12700" cap="flat" cmpd="sng" algn="ctr">
                      <a:solidFill>
                        <a:srgbClr val="B7B4AF"/>
                      </a:solidFill>
                      <a:prstDash val="solid"/>
                      <a:round/>
                      <a:headEnd type="none" w="med" len="med"/>
                      <a:tailEnd type="none" w="med" len="med"/>
                    </a:lnR>
                    <a:lnT w="12700" cap="flat" cmpd="sng" algn="ctr">
                      <a:solidFill>
                        <a:srgbClr val="C5C2BC"/>
                      </a:solidFill>
                      <a:prstDash val="solid"/>
                      <a:round/>
                      <a:headEnd type="none" w="med" len="med"/>
                      <a:tailEnd type="none" w="med" len="med"/>
                    </a:lnT>
                    <a:lnB w="12700" cap="flat" cmpd="sng" algn="ctr">
                      <a:solidFill>
                        <a:srgbClr val="B7B4AF"/>
                      </a:solidFill>
                      <a:prstDash val="solid"/>
                      <a:round/>
                      <a:headEnd type="none" w="med" len="med"/>
                      <a:tailEnd type="none" w="med" len="med"/>
                    </a:lnB>
                    <a:solidFill>
                      <a:srgbClr val="E5E1DB"/>
                    </a:solidFill>
                  </a:tcPr>
                </a:tc>
              </a:tr>
              <a:tr h="590352">
                <a:tc>
                  <a:txBody>
                    <a:bodyPr/>
                    <a:lstStyle/>
                    <a:p>
                      <a:pPr indent="0" marL="0">
                        <a:lnSpc>
                          <a:spcPts val="1820"/>
                        </a:lnSpc>
                        <a:buNone/>
                      </a:pPr>
                      <a:r>
                        <a:rPr lang="en-US" sz="1300" dirty="0">
                          <a:solidFill>
                            <a:srgbClr val="2A3633"/>
                          </a:solidFill>
                          <a:latin typeface="Hind Vadodara" pitchFamily="34" charset="0"/>
                          <a:ea typeface="Hind Vadodara" pitchFamily="34" charset="-122"/>
                          <a:cs typeface="Hind Vadodara" pitchFamily="34" charset="-120"/>
                        </a:rPr>
                        <a:t>માલિકી ચકાસો</a:t>
                      </a:r>
                      <a:endParaRPr lang="en-US" sz="1300" dirty="0">
                        <a:latin typeface="Hind Vadodara" charset="0"/>
                        <a:ea typeface="Hind Vadodara" charset="0"/>
                        <a:cs typeface="Hind Vadodara" charset="0"/>
                      </a:endParaRPr>
                    </a:p>
                    <a:p>
                      <a:pPr indent="0" marL="0">
                        <a:lnSpc>
                          <a:spcPts val="1820"/>
                        </a:lnSpc>
                        <a:buNone/>
                      </a:pPr>
                      <a:r>
                        <a:rPr lang="en-US" sz="1300" dirty="0">
                          <a:solidFill>
                            <a:srgbClr val="2A3633"/>
                          </a:solidFill>
                          <a:latin typeface="Hind Vadodara" pitchFamily="34" charset="0"/>
                          <a:ea typeface="Hind Vadodara" pitchFamily="34" charset="-122"/>
                          <a:cs typeface="Hind Vadodara" pitchFamily="34" charset="-120"/>
                        </a:rPr>
                        <a:t>Confirm ownership</a:t>
                      </a:r>
                      <a:endParaRPr lang="en-US" sz="1300" dirty="0">
                        <a:latin typeface="Hind Vadodara" charset="0"/>
                        <a:ea typeface="Hind Vadodara" charset="0"/>
                        <a:cs typeface="Hind Vadodara" charset="0"/>
                      </a:endParaRPr>
                    </a:p>
                  </a:txBody>
                  <a:tcPr marL="57785" marR="57785" marT="57785" marB="57785" anchor="t">
                    <a:lnL w="12700" cap="flat" cmpd="sng" algn="ctr">
                      <a:solidFill>
                        <a:srgbClr val="C5C2BC"/>
                      </a:solidFill>
                      <a:prstDash val="solid"/>
                      <a:round/>
                      <a:headEnd type="none" w="med" len="med"/>
                      <a:tailEnd type="none" w="med" len="med"/>
                    </a:lnL>
                    <a:lnR w="12700" cap="flat" cmpd="sng" algn="ctr">
                      <a:solidFill>
                        <a:srgbClr val="C5C2BC"/>
                      </a:solidFill>
                      <a:prstDash val="solid"/>
                      <a:round/>
                      <a:headEnd type="none" w="med" len="med"/>
                      <a:tailEnd type="none" w="med" len="med"/>
                    </a:lnR>
                    <a:lnT w="12700" cap="flat" cmpd="sng" algn="ctr">
                      <a:solidFill>
                        <a:srgbClr val="B7B4AF"/>
                      </a:solidFill>
                      <a:prstDash val="solid"/>
                      <a:round/>
                      <a:headEnd type="none" w="med" len="med"/>
                      <a:tailEnd type="none" w="med" len="med"/>
                    </a:lnT>
                    <a:lnB w="12700" cap="flat" cmpd="sng" algn="ctr">
                      <a:solidFill>
                        <a:srgbClr val="C5C2BC"/>
                      </a:solidFill>
                      <a:prstDash val="solid"/>
                      <a:round/>
                      <a:headEnd type="none" w="med" len="med"/>
                      <a:tailEnd type="none" w="med" len="med"/>
                    </a:lnB>
                  </a:tcPr>
                </a:tc>
                <a:tc>
                  <a:txBody>
                    <a:bodyPr/>
                    <a:lstStyle/>
                    <a:p>
                      <a:pPr indent="0" marL="0">
                        <a:lnSpc>
                          <a:spcPts val="1820"/>
                        </a:lnSpc>
                        <a:buNone/>
                      </a:pPr>
                      <a:r>
                        <a:rPr lang="en-US" sz="1300" dirty="0">
                          <a:solidFill>
                            <a:srgbClr val="2A3633"/>
                          </a:solidFill>
                          <a:latin typeface="Hind Vadodara" pitchFamily="34" charset="0"/>
                          <a:ea typeface="Hind Vadodara" pitchFamily="34" charset="-122"/>
                          <a:cs typeface="Hind Vadodara" pitchFamily="34" charset="-120"/>
                        </a:rPr>
                        <a:t>જમીનના કાગળ, ટ્રસ્ટ નોંધણી, કોણ મંજૂરી આપી શકે</a:t>
                      </a:r>
                      <a:endParaRPr lang="en-US" sz="1300" dirty="0">
                        <a:latin typeface="Hind Vadodara" charset="0"/>
                        <a:ea typeface="Hind Vadodara" charset="0"/>
                        <a:cs typeface="Hind Vadodara" charset="0"/>
                      </a:endParaRPr>
                    </a:p>
                    <a:p>
                      <a:pPr indent="0" marL="0">
                        <a:lnSpc>
                          <a:spcPts val="1820"/>
                        </a:lnSpc>
                        <a:buNone/>
                      </a:pPr>
                      <a:r>
                        <a:rPr lang="en-US" sz="1300" dirty="0">
                          <a:solidFill>
                            <a:srgbClr val="2A3633"/>
                          </a:solidFill>
                          <a:latin typeface="Hind Vadodara" pitchFamily="34" charset="0"/>
                          <a:ea typeface="Hind Vadodara" pitchFamily="34" charset="-122"/>
                          <a:cs typeface="Hind Vadodara" pitchFamily="34" charset="-120"/>
                        </a:rPr>
                        <a:t>Land records, trust registration, who can authorise works</a:t>
                      </a:r>
                      <a:endParaRPr lang="en-US" sz="1300" dirty="0">
                        <a:latin typeface="Hind Vadodara" charset="0"/>
                        <a:ea typeface="Hind Vadodara" charset="0"/>
                        <a:cs typeface="Hind Vadodara" charset="0"/>
                      </a:endParaRPr>
                    </a:p>
                  </a:txBody>
                  <a:tcPr marL="57785" marR="57785" marT="57785" marB="57785" anchor="t">
                    <a:lnL w="12700" cap="flat" cmpd="sng" algn="ctr">
                      <a:solidFill>
                        <a:srgbClr val="C5C2BC"/>
                      </a:solidFill>
                      <a:prstDash val="solid"/>
                      <a:round/>
                      <a:headEnd type="none" w="med" len="med"/>
                      <a:tailEnd type="none" w="med" len="med"/>
                    </a:lnL>
                    <a:lnR w="12700" cap="flat" cmpd="sng" algn="ctr">
                      <a:solidFill>
                        <a:srgbClr val="C5C2BC"/>
                      </a:solidFill>
                      <a:prstDash val="solid"/>
                      <a:round/>
                      <a:headEnd type="none" w="med" len="med"/>
                      <a:tailEnd type="none" w="med" len="med"/>
                    </a:lnR>
                    <a:lnT w="12700" cap="flat" cmpd="sng" algn="ctr">
                      <a:solidFill>
                        <a:srgbClr val="B7B4AF"/>
                      </a:solidFill>
                      <a:prstDash val="solid"/>
                      <a:round/>
                      <a:headEnd type="none" w="med" len="med"/>
                      <a:tailEnd type="none" w="med" len="med"/>
                    </a:lnT>
                    <a:lnB w="12700" cap="flat" cmpd="sng" algn="ctr">
                      <a:solidFill>
                        <a:srgbClr val="C5C2BC"/>
                      </a:solidFill>
                      <a:prstDash val="solid"/>
                      <a:round/>
                      <a:headEnd type="none" w="med" len="med"/>
                      <a:tailEnd type="none" w="med" len="med"/>
                    </a:lnB>
                  </a:tcPr>
                </a:tc>
              </a:tr>
              <a:tr h="590352">
                <a:tc>
                  <a:txBody>
                    <a:bodyPr/>
                    <a:lstStyle/>
                    <a:p>
                      <a:pPr indent="0" marL="0">
                        <a:lnSpc>
                          <a:spcPts val="1820"/>
                        </a:lnSpc>
                        <a:buNone/>
                      </a:pPr>
                      <a:r>
                        <a:rPr lang="en-US" sz="1300" dirty="0">
                          <a:solidFill>
                            <a:srgbClr val="2A3633"/>
                          </a:solidFill>
                          <a:latin typeface="Hind Vadodara" pitchFamily="34" charset="0"/>
                          <a:ea typeface="Hind Vadodara" pitchFamily="34" charset="-122"/>
                          <a:cs typeface="Hind Vadodara" pitchFamily="34" charset="-120"/>
                        </a:rPr>
                        <a:t>નાની સમિતિ</a:t>
                      </a:r>
                      <a:endParaRPr lang="en-US" sz="1300" dirty="0">
                        <a:latin typeface="Hind Vadodara" charset="0"/>
                        <a:ea typeface="Hind Vadodara" charset="0"/>
                        <a:cs typeface="Hind Vadodara" charset="0"/>
                      </a:endParaRPr>
                    </a:p>
                    <a:p>
                      <a:pPr indent="0" marL="0">
                        <a:lnSpc>
                          <a:spcPts val="1820"/>
                        </a:lnSpc>
                        <a:buNone/>
                      </a:pPr>
                      <a:r>
                        <a:rPr lang="en-US" sz="1300" dirty="0">
                          <a:solidFill>
                            <a:srgbClr val="2A3633"/>
                          </a:solidFill>
                          <a:latin typeface="Hind Vadodara" pitchFamily="34" charset="0"/>
                          <a:ea typeface="Hind Vadodara" pitchFamily="34" charset="-122"/>
                          <a:cs typeface="Hind Vadodara" pitchFamily="34" charset="-120"/>
                        </a:rPr>
                        <a:t>Small committee</a:t>
                      </a:r>
                      <a:endParaRPr lang="en-US" sz="1300" dirty="0">
                        <a:latin typeface="Hind Vadodara" charset="0"/>
                        <a:ea typeface="Hind Vadodara" charset="0"/>
                        <a:cs typeface="Hind Vadodara" charset="0"/>
                      </a:endParaRPr>
                    </a:p>
                  </a:txBody>
                  <a:tcPr marL="57785" marR="57785" marT="57785" marB="57785" anchor="t">
                    <a:lnL w="12700" cap="flat" cmpd="sng" algn="ctr">
                      <a:solidFill>
                        <a:srgbClr val="C5C2BC"/>
                      </a:solidFill>
                      <a:prstDash val="solid"/>
                      <a:round/>
                      <a:headEnd type="none" w="med" len="med"/>
                      <a:tailEnd type="none" w="med" len="med"/>
                    </a:lnL>
                    <a:lnR w="12700" cap="flat" cmpd="sng" algn="ctr">
                      <a:solidFill>
                        <a:srgbClr val="C5C2BC"/>
                      </a:solidFill>
                      <a:prstDash val="solid"/>
                      <a:round/>
                      <a:headEnd type="none" w="med" len="med"/>
                      <a:tailEnd type="none" w="med" len="med"/>
                    </a:lnR>
                    <a:lnT w="12700" cap="flat" cmpd="sng" algn="ctr">
                      <a:solidFill>
                        <a:srgbClr val="C5C2BC"/>
                      </a:solidFill>
                      <a:prstDash val="solid"/>
                      <a:round/>
                      <a:headEnd type="none" w="med" len="med"/>
                      <a:tailEnd type="none" w="med" len="med"/>
                    </a:lnT>
                    <a:lnB w="12700" cap="flat" cmpd="sng" algn="ctr">
                      <a:solidFill>
                        <a:srgbClr val="C5C2BC"/>
                      </a:solidFill>
                      <a:prstDash val="solid"/>
                      <a:round/>
                      <a:headEnd type="none" w="med" len="med"/>
                      <a:tailEnd type="none" w="med" len="med"/>
                    </a:lnB>
                  </a:tcPr>
                </a:tc>
                <a:tc>
                  <a:txBody>
                    <a:bodyPr/>
                    <a:lstStyle/>
                    <a:p>
                      <a:pPr indent="0" marL="0">
                        <a:lnSpc>
                          <a:spcPts val="1820"/>
                        </a:lnSpc>
                        <a:buNone/>
                      </a:pPr>
                      <a:r>
                        <a:rPr lang="en-US" sz="1300" dirty="0">
                          <a:solidFill>
                            <a:srgbClr val="2A3633"/>
                          </a:solidFill>
                          <a:latin typeface="Hind Vadodara" pitchFamily="34" charset="0"/>
                          <a:ea typeface="Hind Vadodara" pitchFamily="34" charset="-122"/>
                          <a:cs typeface="Hind Vadodara" pitchFamily="34" charset="-120"/>
                        </a:rPr>
                        <a:t>પૂજા, ડિઝાઇન, હિસાબ અને સ્વતંત્ર ચકાસનાર; મિનિટ્સ જાહેર</a:t>
                      </a:r>
                      <a:endParaRPr lang="en-US" sz="1300" dirty="0">
                        <a:latin typeface="Hind Vadodara" charset="0"/>
                        <a:ea typeface="Hind Vadodara" charset="0"/>
                        <a:cs typeface="Hind Vadodara" charset="0"/>
                      </a:endParaRPr>
                    </a:p>
                    <a:p>
                      <a:pPr indent="0" marL="0">
                        <a:lnSpc>
                          <a:spcPts val="1820"/>
                        </a:lnSpc>
                        <a:buNone/>
                      </a:pPr>
                      <a:r>
                        <a:rPr lang="en-US" sz="1300" dirty="0">
                          <a:solidFill>
                            <a:srgbClr val="2A3633"/>
                          </a:solidFill>
                          <a:latin typeface="Hind Vadodara" pitchFamily="34" charset="0"/>
                          <a:ea typeface="Hind Vadodara" pitchFamily="34" charset="-122"/>
                          <a:cs typeface="Hind Vadodara" pitchFamily="34" charset="-120"/>
                        </a:rPr>
                        <a:t>Ritual, design, finance and an independent checker; publish minutes</a:t>
                      </a:r>
                      <a:endParaRPr lang="en-US" sz="1300" dirty="0">
                        <a:latin typeface="Hind Vadodara" charset="0"/>
                        <a:ea typeface="Hind Vadodara" charset="0"/>
                        <a:cs typeface="Hind Vadodara" charset="0"/>
                      </a:endParaRPr>
                    </a:p>
                  </a:txBody>
                  <a:tcPr marL="57785" marR="57785" marT="57785" marB="57785" anchor="t">
                    <a:lnL w="12700" cap="flat" cmpd="sng" algn="ctr">
                      <a:solidFill>
                        <a:srgbClr val="C5C2BC"/>
                      </a:solidFill>
                      <a:prstDash val="solid"/>
                      <a:round/>
                      <a:headEnd type="none" w="med" len="med"/>
                      <a:tailEnd type="none" w="med" len="med"/>
                    </a:lnL>
                    <a:lnR w="12700" cap="flat" cmpd="sng" algn="ctr">
                      <a:solidFill>
                        <a:srgbClr val="C5C2BC"/>
                      </a:solidFill>
                      <a:prstDash val="solid"/>
                      <a:round/>
                      <a:headEnd type="none" w="med" len="med"/>
                      <a:tailEnd type="none" w="med" len="med"/>
                    </a:lnR>
                    <a:lnT w="12700" cap="flat" cmpd="sng" algn="ctr">
                      <a:solidFill>
                        <a:srgbClr val="C5C2BC"/>
                      </a:solidFill>
                      <a:prstDash val="solid"/>
                      <a:round/>
                      <a:headEnd type="none" w="med" len="med"/>
                      <a:tailEnd type="none" w="med" len="med"/>
                    </a:lnT>
                    <a:lnB w="12700" cap="flat" cmpd="sng" algn="ctr">
                      <a:solidFill>
                        <a:srgbClr val="C5C2BC"/>
                      </a:solidFill>
                      <a:prstDash val="solid"/>
                      <a:round/>
                      <a:headEnd type="none" w="med" len="med"/>
                      <a:tailEnd type="none" w="med" len="med"/>
                    </a:lnB>
                  </a:tcPr>
                </a:tc>
              </a:tr>
              <a:tr h="590352">
                <a:tc>
                  <a:txBody>
                    <a:bodyPr/>
                    <a:lstStyle/>
                    <a:p>
                      <a:pPr indent="0" marL="0">
                        <a:lnSpc>
                          <a:spcPts val="1820"/>
                        </a:lnSpc>
                        <a:buNone/>
                      </a:pPr>
                      <a:r>
                        <a:rPr lang="en-US" sz="1300" dirty="0">
                          <a:solidFill>
                            <a:srgbClr val="2A3633"/>
                          </a:solidFill>
                          <a:latin typeface="Hind Vadodara" pitchFamily="34" charset="0"/>
                          <a:ea typeface="Hind Vadodara" pitchFamily="34" charset="-122"/>
                          <a:cs typeface="Hind Vadodara" pitchFamily="34" charset="-120"/>
                        </a:rPr>
                        <a:t>દાન સાચી રીતે</a:t>
                      </a:r>
                      <a:endParaRPr lang="en-US" sz="1300" dirty="0">
                        <a:latin typeface="Hind Vadodara" charset="0"/>
                        <a:ea typeface="Hind Vadodara" charset="0"/>
                        <a:cs typeface="Hind Vadodara" charset="0"/>
                      </a:endParaRPr>
                    </a:p>
                    <a:p>
                      <a:pPr indent="0" marL="0">
                        <a:lnSpc>
                          <a:spcPts val="1820"/>
                        </a:lnSpc>
                        <a:buNone/>
                      </a:pPr>
                      <a:r>
                        <a:rPr lang="en-US" sz="1300" dirty="0">
                          <a:solidFill>
                            <a:srgbClr val="2A3633"/>
                          </a:solidFill>
                          <a:latin typeface="Hind Vadodara" pitchFamily="34" charset="0"/>
                          <a:ea typeface="Hind Vadodara" pitchFamily="34" charset="-122"/>
                          <a:cs typeface="Hind Vadodara" pitchFamily="34" charset="-120"/>
                        </a:rPr>
                        <a:t>Donations, correctly</a:t>
                      </a:r>
                      <a:endParaRPr lang="en-US" sz="1300" dirty="0">
                        <a:latin typeface="Hind Vadodara" charset="0"/>
                        <a:ea typeface="Hind Vadodara" charset="0"/>
                        <a:cs typeface="Hind Vadodara" charset="0"/>
                      </a:endParaRPr>
                    </a:p>
                  </a:txBody>
                  <a:tcPr marL="57785" marR="57785" marT="57785" marB="57785" anchor="t">
                    <a:lnL w="12700" cap="flat" cmpd="sng" algn="ctr">
                      <a:solidFill>
                        <a:srgbClr val="C5C2BC"/>
                      </a:solidFill>
                      <a:prstDash val="solid"/>
                      <a:round/>
                      <a:headEnd type="none" w="med" len="med"/>
                      <a:tailEnd type="none" w="med" len="med"/>
                    </a:lnL>
                    <a:lnR w="12700" cap="flat" cmpd="sng" algn="ctr">
                      <a:solidFill>
                        <a:srgbClr val="C5C2BC"/>
                      </a:solidFill>
                      <a:prstDash val="solid"/>
                      <a:round/>
                      <a:headEnd type="none" w="med" len="med"/>
                      <a:tailEnd type="none" w="med" len="med"/>
                    </a:lnR>
                    <a:lnT w="12700" cap="flat" cmpd="sng" algn="ctr">
                      <a:solidFill>
                        <a:srgbClr val="C5C2BC"/>
                      </a:solidFill>
                      <a:prstDash val="solid"/>
                      <a:round/>
                      <a:headEnd type="none" w="med" len="med"/>
                      <a:tailEnd type="none" w="med" len="med"/>
                    </a:lnT>
                    <a:lnB w="12700" cap="flat" cmpd="sng" algn="ctr">
                      <a:solidFill>
                        <a:srgbClr val="C5C2BC"/>
                      </a:solidFill>
                      <a:prstDash val="solid"/>
                      <a:round/>
                      <a:headEnd type="none" w="med" len="med"/>
                      <a:tailEnd type="none" w="med" len="med"/>
                    </a:lnB>
                  </a:tcPr>
                </a:tc>
                <a:tc>
                  <a:txBody>
                    <a:bodyPr/>
                    <a:lstStyle/>
                    <a:p>
                      <a:pPr indent="0" marL="0">
                        <a:lnSpc>
                          <a:spcPts val="1820"/>
                        </a:lnSpc>
                        <a:buNone/>
                      </a:pPr>
                      <a:r>
                        <a:rPr lang="en-US" sz="1300" dirty="0">
                          <a:solidFill>
                            <a:srgbClr val="2A3633"/>
                          </a:solidFill>
                          <a:latin typeface="Hind Vadodara" pitchFamily="34" charset="0"/>
                          <a:ea typeface="Hind Vadodara" pitchFamily="34" charset="-122"/>
                          <a:cs typeface="Hind Vadodara" pitchFamily="34" charset="-120"/>
                        </a:rPr>
                        <a:t>80G અને વિદેશી દાન (FCRA) CA પાસે ચકાસો</a:t>
                      </a:r>
                      <a:endParaRPr lang="en-US" sz="1300" dirty="0">
                        <a:latin typeface="Hind Vadodara" charset="0"/>
                        <a:ea typeface="Hind Vadodara" charset="0"/>
                        <a:cs typeface="Hind Vadodara" charset="0"/>
                      </a:endParaRPr>
                    </a:p>
                    <a:p>
                      <a:pPr indent="0" marL="0">
                        <a:lnSpc>
                          <a:spcPts val="1820"/>
                        </a:lnSpc>
                        <a:buNone/>
                      </a:pPr>
                      <a:r>
                        <a:rPr lang="en-US" sz="1300" dirty="0">
                          <a:solidFill>
                            <a:srgbClr val="2A3633"/>
                          </a:solidFill>
                          <a:latin typeface="Hind Vadodara" pitchFamily="34" charset="0"/>
                          <a:ea typeface="Hind Vadodara" pitchFamily="34" charset="-122"/>
                          <a:cs typeface="Hind Vadodara" pitchFamily="34" charset="-120"/>
                        </a:rPr>
                        <a:t>Confirm 80G and overseas-donation (FCRA) rules with a CA</a:t>
                      </a:r>
                      <a:endParaRPr lang="en-US" sz="1300" dirty="0">
                        <a:latin typeface="Hind Vadodara" charset="0"/>
                        <a:ea typeface="Hind Vadodara" charset="0"/>
                        <a:cs typeface="Hind Vadodara" charset="0"/>
                      </a:endParaRPr>
                    </a:p>
                  </a:txBody>
                  <a:tcPr marL="57785" marR="57785" marT="57785" marB="57785" anchor="t">
                    <a:lnL w="12700" cap="flat" cmpd="sng" algn="ctr">
                      <a:solidFill>
                        <a:srgbClr val="C5C2BC"/>
                      </a:solidFill>
                      <a:prstDash val="solid"/>
                      <a:round/>
                      <a:headEnd type="none" w="med" len="med"/>
                      <a:tailEnd type="none" w="med" len="med"/>
                    </a:lnL>
                    <a:lnR w="12700" cap="flat" cmpd="sng" algn="ctr">
                      <a:solidFill>
                        <a:srgbClr val="C5C2BC"/>
                      </a:solidFill>
                      <a:prstDash val="solid"/>
                      <a:round/>
                      <a:headEnd type="none" w="med" len="med"/>
                      <a:tailEnd type="none" w="med" len="med"/>
                    </a:lnR>
                    <a:lnT w="12700" cap="flat" cmpd="sng" algn="ctr">
                      <a:solidFill>
                        <a:srgbClr val="C5C2BC"/>
                      </a:solidFill>
                      <a:prstDash val="solid"/>
                      <a:round/>
                      <a:headEnd type="none" w="med" len="med"/>
                      <a:tailEnd type="none" w="med" len="med"/>
                    </a:lnT>
                    <a:lnB w="12700" cap="flat" cmpd="sng" algn="ctr">
                      <a:solidFill>
                        <a:srgbClr val="C5C2BC"/>
                      </a:solidFill>
                      <a:prstDash val="solid"/>
                      <a:round/>
                      <a:headEnd type="none" w="med" len="med"/>
                      <a:tailEnd type="none" w="med" len="med"/>
                    </a:lnB>
                  </a:tcPr>
                </a:tc>
              </a:tr>
              <a:tr h="590352">
                <a:tc>
                  <a:txBody>
                    <a:bodyPr/>
                    <a:lstStyle/>
                    <a:p>
                      <a:pPr indent="0" marL="0">
                        <a:lnSpc>
                          <a:spcPts val="1820"/>
                        </a:lnSpc>
                        <a:buNone/>
                      </a:pPr>
                      <a:r>
                        <a:rPr lang="en-US" sz="1300" dirty="0">
                          <a:solidFill>
                            <a:srgbClr val="2A3633"/>
                          </a:solidFill>
                          <a:latin typeface="Hind Vadodara" pitchFamily="34" charset="0"/>
                          <a:ea typeface="Hind Vadodara" pitchFamily="34" charset="-122"/>
                          <a:cs typeface="Hind Vadodara" pitchFamily="34" charset="-120"/>
                        </a:rPr>
                        <a:t>દાતાનો વિશ્વાસ</a:t>
                      </a:r>
                      <a:endParaRPr lang="en-US" sz="1300" dirty="0">
                        <a:latin typeface="Hind Vadodara" charset="0"/>
                        <a:ea typeface="Hind Vadodara" charset="0"/>
                        <a:cs typeface="Hind Vadodara" charset="0"/>
                      </a:endParaRPr>
                    </a:p>
                    <a:p>
                      <a:pPr indent="0" marL="0">
                        <a:lnSpc>
                          <a:spcPts val="1820"/>
                        </a:lnSpc>
                        <a:buNone/>
                      </a:pPr>
                      <a:r>
                        <a:rPr lang="en-US" sz="1300" dirty="0">
                          <a:solidFill>
                            <a:srgbClr val="2A3633"/>
                          </a:solidFill>
                          <a:latin typeface="Hind Vadodara" pitchFamily="34" charset="0"/>
                          <a:ea typeface="Hind Vadodara" pitchFamily="34" charset="-122"/>
                          <a:cs typeface="Hind Vadodara" pitchFamily="34" charset="-120"/>
                        </a:rPr>
                        <a:t>Donor confidence</a:t>
                      </a:r>
                      <a:endParaRPr lang="en-US" sz="1300" dirty="0">
                        <a:latin typeface="Hind Vadodara" charset="0"/>
                        <a:ea typeface="Hind Vadodara" charset="0"/>
                        <a:cs typeface="Hind Vadodara" charset="0"/>
                      </a:endParaRPr>
                    </a:p>
                  </a:txBody>
                  <a:tcPr marL="57785" marR="57785" marT="57785" marB="57785" anchor="t">
                    <a:lnL w="12700" cap="flat" cmpd="sng" algn="ctr">
                      <a:solidFill>
                        <a:srgbClr val="C5C2BC"/>
                      </a:solidFill>
                      <a:prstDash val="solid"/>
                      <a:round/>
                      <a:headEnd type="none" w="med" len="med"/>
                      <a:tailEnd type="none" w="med" len="med"/>
                    </a:lnL>
                    <a:lnR w="12700" cap="flat" cmpd="sng" algn="ctr">
                      <a:solidFill>
                        <a:srgbClr val="C5C2BC"/>
                      </a:solidFill>
                      <a:prstDash val="solid"/>
                      <a:round/>
                      <a:headEnd type="none" w="med" len="med"/>
                      <a:tailEnd type="none" w="med" len="med"/>
                    </a:lnR>
                    <a:lnT w="12700" cap="flat" cmpd="sng" algn="ctr">
                      <a:solidFill>
                        <a:srgbClr val="C5C2BC"/>
                      </a:solidFill>
                      <a:prstDash val="solid"/>
                      <a:round/>
                      <a:headEnd type="none" w="med" len="med"/>
                      <a:tailEnd type="none" w="med" len="med"/>
                    </a:lnT>
                    <a:lnB w="12700" cap="flat" cmpd="sng" algn="ctr">
                      <a:solidFill>
                        <a:srgbClr val="C5C2BC"/>
                      </a:solidFill>
                      <a:prstDash val="solid"/>
                      <a:round/>
                      <a:headEnd type="none" w="med" len="med"/>
                      <a:tailEnd type="none" w="med" len="med"/>
                    </a:lnB>
                  </a:tcPr>
                </a:tc>
                <a:tc>
                  <a:txBody>
                    <a:bodyPr/>
                    <a:lstStyle/>
                    <a:p>
                      <a:pPr indent="0" marL="0">
                        <a:lnSpc>
                          <a:spcPts val="1820"/>
                        </a:lnSpc>
                        <a:buNone/>
                      </a:pPr>
                      <a:r>
                        <a:rPr lang="en-US" sz="1300" dirty="0">
                          <a:solidFill>
                            <a:srgbClr val="2A3633"/>
                          </a:solidFill>
                          <a:latin typeface="Hind Vadodara" pitchFamily="34" charset="0"/>
                          <a:ea typeface="Hind Vadodara" pitchFamily="34" charset="-122"/>
                          <a:cs typeface="Hind Vadodara" pitchFamily="34" charset="-120"/>
                        </a:rPr>
                        <a:t>તકતી નીતિ પહેલાં નક્કી; દર મહિને હિસાબ</a:t>
                      </a:r>
                      <a:endParaRPr lang="en-US" sz="1300" dirty="0">
                        <a:latin typeface="Hind Vadodara" charset="0"/>
                        <a:ea typeface="Hind Vadodara" charset="0"/>
                        <a:cs typeface="Hind Vadodara" charset="0"/>
                      </a:endParaRPr>
                    </a:p>
                    <a:p>
                      <a:pPr indent="0" marL="0">
                        <a:lnSpc>
                          <a:spcPts val="1820"/>
                        </a:lnSpc>
                        <a:buNone/>
                      </a:pPr>
                      <a:r>
                        <a:rPr lang="en-US" sz="1300" dirty="0">
                          <a:solidFill>
                            <a:srgbClr val="2A3633"/>
                          </a:solidFill>
                          <a:latin typeface="Hind Vadodara" pitchFamily="34" charset="0"/>
                          <a:ea typeface="Hind Vadodara" pitchFamily="34" charset="-122"/>
                          <a:cs typeface="Hind Vadodara" pitchFamily="34" charset="-120"/>
                        </a:rPr>
                        <a:t>Agree the donor-plaque policy first; monthly accounts</a:t>
                      </a:r>
                      <a:endParaRPr lang="en-US" sz="1300" dirty="0">
                        <a:latin typeface="Hind Vadodara" charset="0"/>
                        <a:ea typeface="Hind Vadodara" charset="0"/>
                        <a:cs typeface="Hind Vadodara" charset="0"/>
                      </a:endParaRPr>
                    </a:p>
                  </a:txBody>
                  <a:tcPr marL="57785" marR="57785" marT="57785" marB="57785" anchor="t">
                    <a:lnL w="12700" cap="flat" cmpd="sng" algn="ctr">
                      <a:solidFill>
                        <a:srgbClr val="C5C2BC"/>
                      </a:solidFill>
                      <a:prstDash val="solid"/>
                      <a:round/>
                      <a:headEnd type="none" w="med" len="med"/>
                      <a:tailEnd type="none" w="med" len="med"/>
                    </a:lnL>
                    <a:lnR w="12700" cap="flat" cmpd="sng" algn="ctr">
                      <a:solidFill>
                        <a:srgbClr val="C5C2BC"/>
                      </a:solidFill>
                      <a:prstDash val="solid"/>
                      <a:round/>
                      <a:headEnd type="none" w="med" len="med"/>
                      <a:tailEnd type="none" w="med" len="med"/>
                    </a:lnR>
                    <a:lnT w="12700" cap="flat" cmpd="sng" algn="ctr">
                      <a:solidFill>
                        <a:srgbClr val="C5C2BC"/>
                      </a:solidFill>
                      <a:prstDash val="solid"/>
                      <a:round/>
                      <a:headEnd type="none" w="med" len="med"/>
                      <a:tailEnd type="none" w="med" len="med"/>
                    </a:lnT>
                    <a:lnB w="12700" cap="flat" cmpd="sng" algn="ctr">
                      <a:solidFill>
                        <a:srgbClr val="C5C2BC"/>
                      </a:solidFill>
                      <a:prstDash val="solid"/>
                      <a:round/>
                      <a:headEnd type="none" w="med" len="med"/>
                      <a:tailEnd type="none" w="med" len="med"/>
                    </a:lnB>
                  </a:tcPr>
                </a:tc>
              </a:tr>
              <a:tr h="590352">
                <a:tc>
                  <a:txBody>
                    <a:bodyPr/>
                    <a:lstStyle/>
                    <a:p>
                      <a:pPr indent="0" marL="0">
                        <a:lnSpc>
                          <a:spcPts val="1820"/>
                        </a:lnSpc>
                        <a:buNone/>
                      </a:pPr>
                      <a:r>
                        <a:rPr lang="en-US" sz="1300" dirty="0">
                          <a:solidFill>
                            <a:srgbClr val="2A3633"/>
                          </a:solidFill>
                          <a:latin typeface="Hind Vadodara" pitchFamily="34" charset="0"/>
                          <a:ea typeface="Hind Vadodara" pitchFamily="34" charset="-122"/>
                          <a:cs typeface="Hind Vadodara" pitchFamily="34" charset="-120"/>
                        </a:rPr>
                        <a:t>કાયમી સંભાળ</a:t>
                      </a:r>
                      <a:endParaRPr lang="en-US" sz="1300" dirty="0">
                        <a:latin typeface="Hind Vadodara" charset="0"/>
                        <a:ea typeface="Hind Vadodara" charset="0"/>
                        <a:cs typeface="Hind Vadodara" charset="0"/>
                      </a:endParaRPr>
                    </a:p>
                    <a:p>
                      <a:pPr indent="0" marL="0">
                        <a:lnSpc>
                          <a:spcPts val="1820"/>
                        </a:lnSpc>
                        <a:buNone/>
                      </a:pPr>
                      <a:r>
                        <a:rPr lang="en-US" sz="1300" dirty="0">
                          <a:solidFill>
                            <a:srgbClr val="2A3633"/>
                          </a:solidFill>
                          <a:latin typeface="Hind Vadodara" pitchFamily="34" charset="0"/>
                          <a:ea typeface="Hind Vadodara" pitchFamily="34" charset="-122"/>
                          <a:cs typeface="Hind Vadodara" pitchFamily="34" charset="-120"/>
                        </a:rPr>
                        <a:t>Lasting care</a:t>
                      </a:r>
                      <a:endParaRPr lang="en-US" sz="1300" dirty="0">
                        <a:latin typeface="Hind Vadodara" charset="0"/>
                        <a:ea typeface="Hind Vadodara" charset="0"/>
                        <a:cs typeface="Hind Vadodara" charset="0"/>
                      </a:endParaRPr>
                    </a:p>
                  </a:txBody>
                  <a:tcPr marL="57785" marR="57785" marT="57785" marB="57785" anchor="t">
                    <a:lnL w="12700" cap="flat" cmpd="sng" algn="ctr">
                      <a:solidFill>
                        <a:srgbClr val="C5C2BC"/>
                      </a:solidFill>
                      <a:prstDash val="solid"/>
                      <a:round/>
                      <a:headEnd type="none" w="med" len="med"/>
                      <a:tailEnd type="none" w="med" len="med"/>
                    </a:lnL>
                    <a:lnR w="12700" cap="flat" cmpd="sng" algn="ctr">
                      <a:solidFill>
                        <a:srgbClr val="C5C2BC"/>
                      </a:solidFill>
                      <a:prstDash val="solid"/>
                      <a:round/>
                      <a:headEnd type="none" w="med" len="med"/>
                      <a:tailEnd type="none" w="med" len="med"/>
                    </a:lnR>
                    <a:lnT w="12700" cap="flat" cmpd="sng" algn="ctr">
                      <a:solidFill>
                        <a:srgbClr val="C5C2BC"/>
                      </a:solidFill>
                      <a:prstDash val="solid"/>
                      <a:round/>
                      <a:headEnd type="none" w="med" len="med"/>
                      <a:tailEnd type="none" w="med" len="med"/>
                    </a:lnT>
                    <a:lnB w="12700" cap="flat" cmpd="sng" algn="ctr">
                      <a:solidFill>
                        <a:srgbClr val="C5C2BC"/>
                      </a:solidFill>
                      <a:prstDash val="solid"/>
                      <a:round/>
                      <a:headEnd type="none" w="med" len="med"/>
                      <a:tailEnd type="none" w="med" len="med"/>
                    </a:lnB>
                  </a:tcPr>
                </a:tc>
                <a:tc>
                  <a:txBody>
                    <a:bodyPr/>
                    <a:lstStyle/>
                    <a:p>
                      <a:pPr indent="0" marL="0">
                        <a:lnSpc>
                          <a:spcPts val="1820"/>
                        </a:lnSpc>
                        <a:buNone/>
                      </a:pPr>
                      <a:r>
                        <a:rPr lang="en-US" sz="1300" dirty="0">
                          <a:solidFill>
                            <a:srgbClr val="2A3633"/>
                          </a:solidFill>
                          <a:latin typeface="Hind Vadodara" pitchFamily="34" charset="0"/>
                          <a:ea typeface="Hind Vadodara" pitchFamily="34" charset="-122"/>
                          <a:cs typeface="Hind Vadodara" pitchFamily="34" charset="-120"/>
                        </a:rPr>
                        <a:t>સફાઈ, વોટરપ્રૂફિંગ, વીજળી માટે વાર્ષિક ફંડ</a:t>
                      </a:r>
                      <a:endParaRPr lang="en-US" sz="1300" dirty="0">
                        <a:latin typeface="Hind Vadodara" charset="0"/>
                        <a:ea typeface="Hind Vadodara" charset="0"/>
                        <a:cs typeface="Hind Vadodara" charset="0"/>
                      </a:endParaRPr>
                    </a:p>
                    <a:p>
                      <a:pPr indent="0" marL="0">
                        <a:lnSpc>
                          <a:spcPts val="1820"/>
                        </a:lnSpc>
                        <a:buNone/>
                      </a:pPr>
                      <a:r>
                        <a:rPr lang="en-US" sz="1300" dirty="0">
                          <a:solidFill>
                            <a:srgbClr val="2A3633"/>
                          </a:solidFill>
                          <a:latin typeface="Hind Vadodara" pitchFamily="34" charset="0"/>
                          <a:ea typeface="Hind Vadodara" pitchFamily="34" charset="-122"/>
                          <a:cs typeface="Hind Vadodara" pitchFamily="34" charset="-120"/>
                        </a:rPr>
                        <a:t>Annual fund for cleaning, waterproofing and electrical upkeep</a:t>
                      </a:r>
                      <a:endParaRPr lang="en-US" sz="1300" dirty="0">
                        <a:latin typeface="Hind Vadodara" charset="0"/>
                        <a:ea typeface="Hind Vadodara" charset="0"/>
                        <a:cs typeface="Hind Vadodara" charset="0"/>
                      </a:endParaRPr>
                    </a:p>
                  </a:txBody>
                  <a:tcPr marL="57785" marR="57785" marT="57785" marB="57785" anchor="t">
                    <a:lnL w="12700" cap="flat" cmpd="sng" algn="ctr">
                      <a:solidFill>
                        <a:srgbClr val="C5C2BC"/>
                      </a:solidFill>
                      <a:prstDash val="solid"/>
                      <a:round/>
                      <a:headEnd type="none" w="med" len="med"/>
                      <a:tailEnd type="none" w="med" len="med"/>
                    </a:lnL>
                    <a:lnR w="12700" cap="flat" cmpd="sng" algn="ctr">
                      <a:solidFill>
                        <a:srgbClr val="C5C2BC"/>
                      </a:solidFill>
                      <a:prstDash val="solid"/>
                      <a:round/>
                      <a:headEnd type="none" w="med" len="med"/>
                      <a:tailEnd type="none" w="med" len="med"/>
                    </a:lnR>
                    <a:lnT w="12700" cap="flat" cmpd="sng" algn="ctr">
                      <a:solidFill>
                        <a:srgbClr val="C5C2BC"/>
                      </a:solidFill>
                      <a:prstDash val="solid"/>
                      <a:round/>
                      <a:headEnd type="none" w="med" len="med"/>
                      <a:tailEnd type="none" w="med" len="med"/>
                    </a:lnT>
                    <a:lnB w="12700" cap="flat" cmpd="sng" algn="ctr">
                      <a:solidFill>
                        <a:srgbClr val="C5C2BC"/>
                      </a:solidFill>
                      <a:prstDash val="solid"/>
                      <a:round/>
                      <a:headEnd type="none" w="med" len="med"/>
                      <a:tailEnd type="none" w="med" len="med"/>
                    </a:lnB>
                  </a:tcPr>
                </a:tc>
              </a:tr>
            </a:tbl>
          </a:graphicData>
        </a:graphic>
      </p:graphicFrame>
      <p:sp>
        <p:nvSpPr>
          <p:cNvPr id="6" name="Text 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26F"/>
                </a:solidFill>
                <a:latin typeface="Hind Vadodara" pitchFamily="34" charset="0"/>
                <a:ea typeface="Hind Vadodara" pitchFamily="34" charset="-122"/>
                <a:cs typeface="Hind Vadodara" pitchFamily="34" charset="-120"/>
              </a:rPr>
              <a:t>Do not promise tax-deductible receipts until 80G status is confirmed</a:t>
            </a:r>
            <a:endParaRPr lang="en-US" sz="1200" dirty="0">
              <a:latin typeface="Hind Vadodara" charset="0"/>
              <a:ea typeface="Hind Vadodara" charset="0"/>
              <a:cs typeface="Hind Vadodara"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6E2834"/>
        </a:solidFill>
      </p:bgPr>
    </p:bg>
    <p:spTree>
      <p:nvGrpSpPr>
        <p:cNvPr id="1" name=""/>
        <p:cNvGrpSpPr/>
        <p:nvPr/>
      </p:nvGrpSpPr>
      <p:grpSpPr>
        <a:xfrm>
          <a:off x="0" y="0"/>
          <a:ext cx="0" cy="0"/>
          <a:chOff x="0" y="0"/>
          <a:chExt cx="0" cy="0"/>
        </a:xfrm>
      </p:grpSpPr>
      <p:sp>
        <p:nvSpPr>
          <p:cNvPr id="2" name="Text 0"/>
          <p:cNvSpPr/>
          <p:nvPr/>
        </p:nvSpPr>
        <p:spPr>
          <a:xfrm>
            <a:off x="812800" y="7112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BCB91"/>
                </a:solidFill>
                <a:latin typeface="Hind Vadodara" pitchFamily="34" charset="0"/>
                <a:ea typeface="Hind Vadodara" pitchFamily="34" charset="-122"/>
                <a:cs typeface="Hind Vadodara" pitchFamily="34" charset="-120"/>
              </a:rPr>
              <a:t>12 · આજનો ઠરાવ · TODAY’S DECISION</a:t>
            </a:r>
            <a:endParaRPr lang="en-US" sz="1200" dirty="0">
              <a:latin typeface="Hind Vadodara" charset="0"/>
              <a:ea typeface="Hind Vadodara" charset="0"/>
              <a:cs typeface="Hind Vadodara" charset="0"/>
            </a:endParaRPr>
          </a:p>
        </p:txBody>
      </p:sp>
      <p:sp>
        <p:nvSpPr>
          <p:cNvPr id="3" name="Text 1"/>
          <p:cNvSpPr/>
          <p:nvPr>
            <p:ph type="title"/>
          </p:nvPr>
        </p:nvSpPr>
        <p:spPr>
          <a:xfrm>
            <a:off x="812800" y="1127720"/>
            <a:ext cx="10883392" cy="505420"/>
          </a:xfrm>
          <a:prstGeom prst="rect">
            <a:avLst/>
          </a:prstGeom>
          <a:noFill/>
          <a:ln/>
        </p:spPr>
        <p:txBody>
          <a:bodyPr wrap="square" lIns="0" tIns="0" rIns="0" bIns="0" rtlCol="0" anchor="t">
            <a:normAutofit/>
          </a:bodyPr>
          <a:lstStyle/>
          <a:p>
            <a:pPr algn="l" indent="0" marL="0">
              <a:lnSpc>
                <a:spcPts val="3780"/>
              </a:lnSpc>
              <a:buNone/>
            </a:pPr>
            <a:r>
              <a:rPr lang="en-US" sz="2800" b="1" i="0" dirty="0">
                <a:solidFill>
                  <a:srgbClr val="F7F3EC"/>
                </a:solidFill>
                <a:latin typeface="Noto Serif Gujarati" pitchFamily="18" charset="0"/>
                <a:ea typeface="Noto Serif Gujarati" pitchFamily="18" charset="-122"/>
                <a:cs typeface="Noto Serif Gujarati" pitchFamily="18" charset="-120"/>
              </a:rPr>
              <a:t>“સમાજ ફક્ત અભ્યાસ અને ડિઝાઇનને મંજૂરી આપે છે.”</a:t>
            </a:r>
            <a:endParaRPr lang="en-US" sz="2800" dirty="0">
              <a:latin typeface="Noto Serif Gujarati" charset="0"/>
              <a:ea typeface="Noto Serif Gujarati" charset="0"/>
              <a:cs typeface="Noto Serif Gujarati" charset="0"/>
            </a:endParaRPr>
          </a:p>
        </p:txBody>
      </p:sp>
      <p:sp>
        <p:nvSpPr>
          <p:cNvPr id="4" name="Text 2"/>
          <p:cNvSpPr/>
          <p:nvPr/>
        </p:nvSpPr>
        <p:spPr>
          <a:xfrm>
            <a:off x="812800" y="1683941"/>
            <a:ext cx="10883392" cy="360660"/>
          </a:xfrm>
          <a:prstGeom prst="rect">
            <a:avLst/>
          </a:prstGeom>
          <a:noFill/>
          <a:ln/>
        </p:spPr>
        <p:txBody>
          <a:bodyPr wrap="square" lIns="0" tIns="0" rIns="0" bIns="0" rtlCol="0" anchor="t">
            <a:normAutofit/>
          </a:bodyPr>
          <a:lstStyle/>
          <a:p>
            <a:pPr algn="l" indent="0" marL="0">
              <a:lnSpc>
                <a:spcPts val="2640"/>
              </a:lnSpc>
              <a:buNone/>
            </a:pPr>
            <a:r>
              <a:rPr lang="en-US" sz="2200" dirty="0">
                <a:solidFill>
                  <a:srgbClr val="F2E2D8"/>
                </a:solidFill>
                <a:latin typeface="EB Garamond" pitchFamily="18" charset="0"/>
                <a:ea typeface="EB Garamond" pitchFamily="18" charset="-122"/>
                <a:cs typeface="EB Garamond" pitchFamily="18" charset="-120"/>
              </a:rPr>
              <a:t>“The Samaj approves only a feasibility and design study.”</a:t>
            </a:r>
            <a:endParaRPr lang="en-US" sz="2200" dirty="0">
              <a:latin typeface="EB Garamond" charset="0"/>
              <a:ea typeface="EB Garamond" charset="0"/>
              <a:cs typeface="EB Garamond" charset="0"/>
            </a:endParaRPr>
          </a:p>
        </p:txBody>
      </p:sp>
      <p:sp>
        <p:nvSpPr>
          <p:cNvPr id="5" name="Shape 3"/>
          <p:cNvSpPr/>
          <p:nvPr/>
        </p:nvSpPr>
        <p:spPr>
          <a:xfrm>
            <a:off x="812800" y="2222401"/>
            <a:ext cx="5168900" cy="1166912"/>
          </a:xfrm>
          <a:prstGeom prst="roundRect">
            <a:avLst>
              <a:gd name="adj" fmla="val 8707"/>
            </a:avLst>
          </a:prstGeom>
          <a:solidFill>
            <a:srgbClr val="F7F3EC"/>
          </a:solidFill>
          <a:ln/>
        </p:spPr>
      </p:sp>
      <p:sp>
        <p:nvSpPr>
          <p:cNvPr id="6" name="Text 4"/>
          <p:cNvSpPr/>
          <p:nvPr/>
        </p:nvSpPr>
        <p:spPr>
          <a:xfrm>
            <a:off x="1041400" y="2400201"/>
            <a:ext cx="4853051"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E3832"/>
                </a:solidFill>
                <a:latin typeface="Hind Vadodara" pitchFamily="34" charset="0"/>
                <a:ea typeface="Hind Vadodara" pitchFamily="34" charset="-122"/>
                <a:cs typeface="Hind Vadodara" pitchFamily="34" charset="-120"/>
              </a:rPr>
              <a:t>હા · Yes, today</a:t>
            </a:r>
            <a:endParaRPr lang="en-US" sz="1600" dirty="0">
              <a:latin typeface="Hind Vadodara" charset="0"/>
              <a:ea typeface="Hind Vadodara" charset="0"/>
              <a:cs typeface="Hind Vadodara" charset="0"/>
            </a:endParaRPr>
          </a:p>
        </p:txBody>
      </p:sp>
      <p:sp>
        <p:nvSpPr>
          <p:cNvPr id="7" name="Text 5"/>
          <p:cNvSpPr/>
          <p:nvPr/>
        </p:nvSpPr>
        <p:spPr>
          <a:xfrm>
            <a:off x="1041400" y="2707481"/>
            <a:ext cx="4853051" cy="504031"/>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2A3633"/>
                </a:solidFill>
                <a:latin typeface="Hind Vadodara" pitchFamily="34" charset="0"/>
                <a:ea typeface="Hind Vadodara" pitchFamily="34" charset="-122"/>
                <a:cs typeface="Hind Vadodara" pitchFamily="34" charset="-120"/>
              </a:rPr>
              <a:t>માપણી, પૂજારીજીની સલાહ, બે ડિઝાઇન વિકલ્પ</a:t>
            </a:r>
            <a:endParaRPr lang="en-US" sz="1300" dirty="0">
              <a:latin typeface="Hind Vadodara" charset="0"/>
              <a:ea typeface="Hind Vadodara" charset="0"/>
              <a:cs typeface="Hind Vadodara" charset="0"/>
            </a:endParaRPr>
          </a:p>
          <a:p>
            <a:pPr algn="l" indent="0" marL="0">
              <a:lnSpc>
                <a:spcPts val="1885"/>
              </a:lnSpc>
              <a:buNone/>
            </a:pPr>
            <a:r>
              <a:rPr lang="en-US" sz="1300" dirty="0">
                <a:solidFill>
                  <a:srgbClr val="2A3633"/>
                </a:solidFill>
                <a:latin typeface="Hind Vadodara" pitchFamily="34" charset="0"/>
                <a:ea typeface="Hind Vadodara" pitchFamily="34" charset="-122"/>
                <a:cs typeface="Hind Vadodara" pitchFamily="34" charset="-120"/>
              </a:rPr>
              <a:t>Survey, the priest’s guidance, two priced design options</a:t>
            </a:r>
            <a:endParaRPr lang="en-US" sz="1300" dirty="0">
              <a:latin typeface="Hind Vadodara" charset="0"/>
              <a:ea typeface="Hind Vadodara" charset="0"/>
              <a:cs typeface="Hind Vadodara" charset="0"/>
            </a:endParaRPr>
          </a:p>
        </p:txBody>
      </p:sp>
      <p:sp>
        <p:nvSpPr>
          <p:cNvPr id="8" name="Shape 6"/>
          <p:cNvSpPr/>
          <p:nvPr/>
        </p:nvSpPr>
        <p:spPr>
          <a:xfrm>
            <a:off x="6191250" y="2228751"/>
            <a:ext cx="5181600" cy="1154212"/>
          </a:xfrm>
          <a:prstGeom prst="roundRect">
            <a:avLst>
              <a:gd name="adj" fmla="val 8252"/>
            </a:avLst>
          </a:prstGeom>
          <a:solidFill>
            <a:srgbClr val="5A1F29"/>
          </a:solidFill>
          <a:ln w="12700">
            <a:solidFill>
              <a:srgbClr val="EBCB91"/>
            </a:solidFill>
            <a:prstDash val="solid"/>
          </a:ln>
        </p:spPr>
      </p:sp>
      <p:sp>
        <p:nvSpPr>
          <p:cNvPr id="9" name="Text 7"/>
          <p:cNvSpPr/>
          <p:nvPr/>
        </p:nvSpPr>
        <p:spPr>
          <a:xfrm>
            <a:off x="6426200" y="2412901"/>
            <a:ext cx="4853051"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EBCB91"/>
                </a:solidFill>
                <a:latin typeface="Hind Vadodara" pitchFamily="34" charset="0"/>
                <a:ea typeface="Hind Vadodara" pitchFamily="34" charset="-122"/>
                <a:cs typeface="Hind Vadodara" pitchFamily="34" charset="-120"/>
              </a:rPr>
              <a:t>ના · Not today</a:t>
            </a:r>
            <a:endParaRPr lang="en-US" sz="1600" dirty="0">
              <a:latin typeface="Hind Vadodara" charset="0"/>
              <a:ea typeface="Hind Vadodara" charset="0"/>
              <a:cs typeface="Hind Vadodara" charset="0"/>
            </a:endParaRPr>
          </a:p>
        </p:txBody>
      </p:sp>
      <p:sp>
        <p:nvSpPr>
          <p:cNvPr id="10" name="Text 8"/>
          <p:cNvSpPr/>
          <p:nvPr/>
        </p:nvSpPr>
        <p:spPr>
          <a:xfrm>
            <a:off x="6426200" y="2720181"/>
            <a:ext cx="4853051" cy="504031"/>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F2E2D8"/>
                </a:solidFill>
                <a:latin typeface="Hind Vadodara" pitchFamily="34" charset="0"/>
                <a:ea typeface="Hind Vadodara" pitchFamily="34" charset="-122"/>
                <a:cs typeface="Hind Vadodara" pitchFamily="34" charset="-120"/>
              </a:rPr>
              <a:t>તોડકામ, મૂર્તિ સ્થળાંતર, બાંધકામ કરાર, અંતિમ બજેટ</a:t>
            </a:r>
            <a:endParaRPr lang="en-US" sz="1300" dirty="0">
              <a:latin typeface="Hind Vadodara" charset="0"/>
              <a:ea typeface="Hind Vadodara" charset="0"/>
              <a:cs typeface="Hind Vadodara" charset="0"/>
            </a:endParaRPr>
          </a:p>
          <a:p>
            <a:pPr algn="l" indent="0" marL="0">
              <a:lnSpc>
                <a:spcPts val="1885"/>
              </a:lnSpc>
              <a:buNone/>
            </a:pPr>
            <a:r>
              <a:rPr lang="en-US" sz="1300" dirty="0">
                <a:solidFill>
                  <a:srgbClr val="F2E2D8"/>
                </a:solidFill>
                <a:latin typeface="Hind Vadodara" pitchFamily="34" charset="0"/>
                <a:ea typeface="Hind Vadodara" pitchFamily="34" charset="-122"/>
                <a:cs typeface="Hind Vadodara" pitchFamily="34" charset="-120"/>
              </a:rPr>
              <a:t>Demolition, moving the murti, building contracts, a final budget</a:t>
            </a:r>
            <a:endParaRPr lang="en-US" sz="1300" dirty="0">
              <a:latin typeface="Hind Vadodara" charset="0"/>
              <a:ea typeface="Hind Vadodara" charset="0"/>
              <a:cs typeface="Hind Vadodara" charset="0"/>
            </a:endParaRPr>
          </a:p>
        </p:txBody>
      </p:sp>
      <p:sp>
        <p:nvSpPr>
          <p:cNvPr id="11" name="Text 9"/>
          <p:cNvSpPr/>
          <p:nvPr/>
        </p:nvSpPr>
        <p:spPr>
          <a:xfrm>
            <a:off x="812800" y="3592513"/>
            <a:ext cx="10883392" cy="452041"/>
          </a:xfrm>
          <a:prstGeom prst="rect">
            <a:avLst/>
          </a:prstGeom>
          <a:noFill/>
          <a:ln/>
        </p:spPr>
        <p:txBody>
          <a:bodyPr wrap="square" lIns="0" tIns="0" rIns="0" bIns="0" rtlCol="0" anchor="t">
            <a:normAutofit/>
          </a:bodyPr>
          <a:lstStyle/>
          <a:p>
            <a:pPr algn="l" indent="0" marL="0">
              <a:lnSpc>
                <a:spcPts val="3360"/>
              </a:lnSpc>
              <a:buNone/>
            </a:pPr>
            <a:r>
              <a:rPr lang="en-US" sz="2400" b="1" dirty="0">
                <a:solidFill>
                  <a:srgbClr val="EBCB91"/>
                </a:solidFill>
                <a:latin typeface="Noto Serif Gujarati" pitchFamily="18" charset="0"/>
                <a:ea typeface="Noto Serif Gujarati" pitchFamily="18" charset="-122"/>
                <a:cs typeface="Noto Serif Gujarati" pitchFamily="18" charset="-120"/>
              </a:rPr>
              <a:t>જય માતાજી</a:t>
            </a:r>
            <a:endParaRPr lang="en-US" sz="2400" dirty="0">
              <a:latin typeface="Noto Serif Gujarati" charset="0"/>
              <a:ea typeface="Noto Serif Gujarati" charset="0"/>
              <a:cs typeface="Noto Serif Gujarati" charset="0"/>
            </a:endParaRPr>
          </a:p>
        </p:txBody>
      </p:sp>
      <p:sp>
        <p:nvSpPr>
          <p:cNvPr id="12" name="Text 10"/>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E3C9C4"/>
                </a:solidFill>
                <a:latin typeface="Hind Vadodara" pitchFamily="34" charset="0"/>
                <a:ea typeface="Hind Vadodara" pitchFamily="34" charset="-122"/>
                <a:cs typeface="Hind Vadodara" pitchFamily="34" charset="-120"/>
              </a:rPr>
              <a:t>Next 30 days: temple photos and video, measurements, priest and elders’ interview, trust papers</a:t>
            </a:r>
            <a:endParaRPr lang="en-US" sz="1200" dirty="0">
              <a:latin typeface="Hind Vadodara" charset="0"/>
              <a:ea typeface="Hind Vadodara" charset="0"/>
              <a:cs typeface="Hind Vadodara" charset="0"/>
            </a:endParaRPr>
          </a:p>
        </p:txBody>
      </p:sp>
    </p:spTree>
  </p:cSld>
  <p:clrMapOvr>
    <a:masterClrMapping/>
  </p:clrMapOvr>
</p:sld>
</file>

<file path=ppt/theme/theme1.xml><?xml version="1.0" encoding="utf-8"?>
<a:theme xmlns:a="http://schemas.openxmlformats.org/drawingml/2006/main" name="Shri Bhagwati Mataji Mandir, Gulal">
  <a:themeElements>
    <a:clrScheme name="Shri Bhagwati Mataji Mandir, Gulal">
      <a:dk1>
        <a:srgbClr val="1E3832"/>
      </a:dk1>
      <a:lt1>
        <a:srgbClr val="F7F3EC"/>
      </a:lt1>
      <a:dk2>
        <a:srgbClr val="546761"/>
      </a:dk2>
      <a:lt2>
        <a:srgbClr val="E1E0D9"/>
      </a:lt2>
      <a:accent1>
        <a:srgbClr val="85602A"/>
      </a:accent1>
      <a:accent2>
        <a:srgbClr val="7A2E3A"/>
      </a:accent2>
      <a:accent3>
        <a:srgbClr val="D9B77A"/>
      </a:accent3>
      <a:accent4>
        <a:srgbClr val="EBCB91"/>
      </a:accent4>
      <a:accent5>
        <a:srgbClr val="E8D7B4"/>
      </a:accent5>
      <a:accent6>
        <a:srgbClr val="5A1F29"/>
      </a:accent6>
      <a:hlink>
        <a:srgbClr val="0563C1"/>
      </a:hlink>
      <a:folHlink>
        <a:srgbClr val="954F72"/>
      </a:folHlink>
    </a:clrScheme>
    <a:fontScheme name="Shri Bhagwati Mataji Mandir, Gulal">
      <a:majorFont>
        <a:latin typeface="Hind Vadodar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Hind Vadodara"/>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Shri Bhagwati Mataji Mandir, Gulal</dc:title>
  <dc:subject/>
  <dc:description>The font files embedded in this presentation (stored inside it under ppt/fonts/) are files Google Fonts served when the presentation was exported, unpacked from WOFF2 to TrueType and wrapped as Embedded OpenType, the form PowerPoint reads. A file that named another cut of its family, unless it reserves that name, was also changed where it could be, so that PowerPoint matches it to this presentation’s text: its family and style names and the weight and style it declares were rewritten, and any digital signature, which no longer matched, was removed. Google Fonts serves each family in parts, one file per range of characters, so these may not be a family’s complete files. Each family’s copyright lines and license follow, and each family stays under its own license; if you pass this file on, keep these notices with it.
Hind Vadodara
Copyright (c) 2015 Indian Type Foundry (info@indiantypefoundry.com)
This Font Software is licensed under the SIL Open Font License, Version 1.1.
This license is copied below, and is also available with a FAQ at:
http://scripts.sil.org/OFL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EB Garamond
Copyright 2017 The EB Garamond Project Authors (https://github.com/octaviopardo/EBGaramond12)
This Font Software is licensed under the SIL Open Font License, Version 1.1.
This license is copied below, and is also available with a FAQ at:
http://scripts.sil.org/OFL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Noto Serif Gujarati
Copyright 2022 The Noto Project Authors (https://github.com/notofonts/gujarati)
This Font Software is licensed under the SIL Open Font License, Version 1.1.
This license is copied below, and is also available with a FAQ at:
https://scripts.sil.org/OFL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dc:description>
  <dc:creator/>
  <cp:lastModifiedBy/>
  <cp:revision>1</cp:revision>
  <dcterms:created xsi:type="dcterms:W3CDTF">2026-11-01T16:39:30Z</dcterms:created>
  <dcterms:modified xsi:type="dcterms:W3CDTF">2026-11-01T16:39:30Z</dcterms:modified>
</cp:coreProperties>
</file>